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sldIdLst>
    <p:sldId id="258" r:id="rId2"/>
    <p:sldId id="260" r:id="rId3"/>
    <p:sldId id="305" r:id="rId4"/>
    <p:sldId id="350" r:id="rId5"/>
    <p:sldId id="306" r:id="rId6"/>
    <p:sldId id="304" r:id="rId7"/>
    <p:sldId id="295" r:id="rId8"/>
    <p:sldId id="271" r:id="rId9"/>
    <p:sldId id="296" r:id="rId10"/>
    <p:sldId id="307" r:id="rId11"/>
    <p:sldId id="299" r:id="rId12"/>
    <p:sldId id="302" r:id="rId13"/>
    <p:sldId id="301" r:id="rId14"/>
    <p:sldId id="309" r:id="rId15"/>
    <p:sldId id="316" r:id="rId16"/>
    <p:sldId id="314" r:id="rId17"/>
    <p:sldId id="312" r:id="rId18"/>
    <p:sldId id="324" r:id="rId19"/>
    <p:sldId id="323" r:id="rId20"/>
    <p:sldId id="325" r:id="rId21"/>
    <p:sldId id="298" r:id="rId22"/>
    <p:sldId id="326" r:id="rId23"/>
    <p:sldId id="288" r:id="rId24"/>
    <p:sldId id="287" r:id="rId25"/>
    <p:sldId id="286" r:id="rId26"/>
    <p:sldId id="293" r:id="rId27"/>
    <p:sldId id="319" r:id="rId28"/>
    <p:sldId id="321" r:id="rId29"/>
    <p:sldId id="320" r:id="rId30"/>
    <p:sldId id="292" r:id="rId31"/>
    <p:sldId id="327" r:id="rId32"/>
    <p:sldId id="332" r:id="rId33"/>
    <p:sldId id="333" r:id="rId34"/>
    <p:sldId id="329" r:id="rId35"/>
    <p:sldId id="334" r:id="rId36"/>
    <p:sldId id="336" r:id="rId37"/>
    <p:sldId id="335" r:id="rId38"/>
    <p:sldId id="341" r:id="rId39"/>
    <p:sldId id="339" r:id="rId40"/>
    <p:sldId id="344" r:id="rId41"/>
    <p:sldId id="343" r:id="rId42"/>
    <p:sldId id="346" r:id="rId43"/>
    <p:sldId id="345" r:id="rId44"/>
    <p:sldId id="348" r:id="rId45"/>
    <p:sldId id="347" r:id="rId46"/>
    <p:sldId id="338" r:id="rId47"/>
    <p:sldId id="337" r:id="rId48"/>
    <p:sldId id="342" r:id="rId49"/>
    <p:sldId id="340"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1"/>
    <a:srgbClr val="4472C4"/>
    <a:srgbClr val="72340B"/>
    <a:srgbClr val="3C78D8"/>
    <a:srgbClr val="000000"/>
    <a:srgbClr val="00903F"/>
    <a:srgbClr val="6D9D39"/>
    <a:srgbClr val="C36564"/>
    <a:srgbClr val="CF6C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737"/>
    <p:restoredTop sz="74481" autoAdjust="0"/>
  </p:normalViewPr>
  <p:slideViewPr>
    <p:cSldViewPr snapToGrid="0" snapToObjects="1">
      <p:cViewPr varScale="1">
        <p:scale>
          <a:sx n="105" d="100"/>
          <a:sy n="105" d="100"/>
        </p:scale>
        <p:origin x="1008" y="192"/>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4316A0-A02D-2040-8E4A-1FE95EA1E091}" type="datetimeFigureOut">
              <a:rPr lang="en-US" smtClean="0"/>
              <a:t>12/4/19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C5368E-E84F-D44C-BF90-DA312DFA79B6}" type="slidenum">
              <a:rPr lang="en-US" smtClean="0"/>
              <a:t>‹#›</a:t>
            </a:fld>
            <a:endParaRPr lang="en-US"/>
          </a:p>
        </p:txBody>
      </p:sp>
    </p:spTree>
    <p:extLst>
      <p:ext uri="{BB962C8B-B14F-4D97-AF65-F5344CB8AC3E}">
        <p14:creationId xmlns:p14="http://schemas.microsoft.com/office/powerpoint/2010/main" val="11415919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600" dirty="0">
                <a:solidFill>
                  <a:schemeClr val="dk2"/>
                </a:solidFill>
              </a:rPr>
              <a:t>[Next</a:t>
            </a:r>
            <a:r>
              <a:rPr lang="en-CA" sz="1600" baseline="0" dirty="0">
                <a:solidFill>
                  <a:schemeClr val="dk2"/>
                </a:solidFill>
              </a:rPr>
              <a:t> Slide Beg:</a:t>
            </a:r>
            <a:r>
              <a:rPr lang="en-CA" sz="1600" dirty="0">
                <a:solidFill>
                  <a:schemeClr val="dk2"/>
                </a:solidFill>
              </a:rPr>
              <a:t>] THIS TOOL IS MEANT TO WORK WITH MENSURAL MUSIC.  Mensural music refers to vocal polyphonic</a:t>
            </a:r>
            <a:r>
              <a:rPr lang="en-CA" sz="1600" baseline="0" dirty="0">
                <a:solidFill>
                  <a:schemeClr val="dk2"/>
                </a:solidFill>
              </a:rPr>
              <a:t> music written between the 1250s and </a:t>
            </a:r>
            <a:r>
              <a:rPr lang="en-CA" sz="1600" baseline="0">
                <a:solidFill>
                  <a:schemeClr val="dk2"/>
                </a:solidFill>
              </a:rPr>
              <a:t>the 16 HUNDRE</a:t>
            </a:r>
            <a:r>
              <a:rPr lang="en-CA" sz="1600" b="1" baseline="0">
                <a:solidFill>
                  <a:schemeClr val="dk2"/>
                </a:solidFill>
              </a:rPr>
              <a:t>D</a:t>
            </a:r>
            <a:r>
              <a:rPr lang="en-CA" sz="1600" baseline="0">
                <a:solidFill>
                  <a:schemeClr val="dk2"/>
                </a:solidFill>
              </a:rPr>
              <a:t>, </a:t>
            </a:r>
            <a:r>
              <a:rPr lang="en-CA" sz="1600" baseline="0" dirty="0">
                <a:solidFill>
                  <a:schemeClr val="dk2"/>
                </a:solidFill>
              </a:rPr>
              <a:t>which used an older system of music notation called “mensural notation”</a:t>
            </a:r>
            <a:endParaRPr lang="en-CA" sz="1600" strike="sngStrike" baseline="0" dirty="0">
              <a:solidFill>
                <a:schemeClr val="dk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600" baseline="0" dirty="0">
              <a:solidFill>
                <a:schemeClr val="dk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600" baseline="0" dirty="0">
                <a:solidFill>
                  <a:schemeClr val="dk2"/>
                </a:solidFill>
              </a:rPr>
              <a:t>HERE WE HAVE an example of a mensural piece [Click!] </a:t>
            </a:r>
          </a:p>
        </p:txBody>
      </p:sp>
      <p:sp>
        <p:nvSpPr>
          <p:cNvPr id="4" name="Slide Number Placeholder 3"/>
          <p:cNvSpPr>
            <a:spLocks noGrp="1"/>
          </p:cNvSpPr>
          <p:nvPr>
            <p:ph type="sldNum" sz="quarter" idx="10"/>
          </p:nvPr>
        </p:nvSpPr>
        <p:spPr/>
        <p:txBody>
          <a:bodyPr/>
          <a:lstStyle/>
          <a:p>
            <a:fld id="{F3C5368E-E84F-D44C-BF90-DA312DFA79B6}" type="slidenum">
              <a:rPr lang="en-US" smtClean="0"/>
              <a:t>1</a:t>
            </a:fld>
            <a:endParaRPr lang="en-US"/>
          </a:p>
        </p:txBody>
      </p:sp>
    </p:spTree>
    <p:extLst>
      <p:ext uri="{BB962C8B-B14F-4D97-AF65-F5344CB8AC3E}">
        <p14:creationId xmlns:p14="http://schemas.microsoft.com/office/powerpoint/2010/main" val="1866428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BOUNDING BY PAIRS OF BREVES!!!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Lets</a:t>
            </a:r>
            <a:r>
              <a:rPr lang="en-US" baseline="0" dirty="0"/>
              <a:t> </a:t>
            </a:r>
            <a:r>
              <a:rPr lang="en-US" u="sng" baseline="0" dirty="0"/>
              <a:t>walk through the </a:t>
            </a:r>
            <a:r>
              <a:rPr lang="en-US" b="1" u="sng" baseline="0" dirty="0"/>
              <a:t>algorithm</a:t>
            </a:r>
            <a:r>
              <a:rPr lang="en-US" u="sng" baseline="0" dirty="0"/>
              <a:t> </a:t>
            </a:r>
            <a:r>
              <a:rPr lang="en-US" baseline="0" dirty="0"/>
              <a:t>that implements these principles --&gt; By using an </a:t>
            </a:r>
            <a:r>
              <a:rPr lang="en-US" b="1" u="sng" baseline="0" dirty="0"/>
              <a:t>example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Lets say we have the mensuration… which indicates that by default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Steps: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1. Divide the notes into sequences of the form we saw in the previous slide.</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t>Find all the breves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t>Find all the sequences that are bounded by those breves…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2. For each of those sequences we get the number of semibreves, since that will indicate the modification that we have to perform.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a:t>
            </a:r>
            <a:r>
              <a:rPr lang="en-US" b="1" baseline="0" dirty="0"/>
              <a:t> lets take one of such sequences as an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F3C5368E-E84F-D44C-BF90-DA312DFA79B6}" type="slidenum">
              <a:rPr lang="en-US" smtClean="0"/>
              <a:t>11</a:t>
            </a:fld>
            <a:endParaRPr lang="en-US"/>
          </a:p>
        </p:txBody>
      </p:sp>
    </p:spTree>
    <p:extLst>
      <p:ext uri="{BB962C8B-B14F-4D97-AF65-F5344CB8AC3E}">
        <p14:creationId xmlns:p14="http://schemas.microsoft.com/office/powerpoint/2010/main" val="3417588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lets take one of such sequences as an example</a:t>
            </a:r>
          </a:p>
          <a:p>
            <a:endParaRPr lang="en-US" dirty="0"/>
          </a:p>
          <a:p>
            <a:r>
              <a:rPr lang="en-US" dirty="0"/>
              <a:t>So here we have 7 semibreves</a:t>
            </a:r>
          </a:p>
          <a:p>
            <a:r>
              <a:rPr lang="en-US" dirty="0"/>
              <a:t>And</a:t>
            </a:r>
            <a:r>
              <a:rPr lang="en-US" baseline="0" dirty="0"/>
              <a:t> what we do is that </a:t>
            </a:r>
            <a:r>
              <a:rPr lang="en-US" b="1" baseline="0" dirty="0"/>
              <a:t>we group those 7 semibreves into perfect groups (groups of 3 semibreves) and see HOW MANY ARE LEFT OUT</a:t>
            </a:r>
          </a:p>
          <a:p>
            <a:endParaRPr lang="en-US" baseline="0" dirty="0"/>
          </a:p>
          <a:p>
            <a:r>
              <a:rPr lang="en-US" baseline="0" dirty="0"/>
              <a:t>The </a:t>
            </a:r>
            <a:r>
              <a:rPr lang="en-US" b="1" baseline="0" dirty="0"/>
              <a:t>remainder</a:t>
            </a:r>
            <a:r>
              <a:rPr lang="en-US" baseline="0" dirty="0"/>
              <a:t> can </a:t>
            </a:r>
            <a:r>
              <a:rPr lang="en-US" b="1" baseline="0" dirty="0"/>
              <a:t>only</a:t>
            </a:r>
            <a:r>
              <a:rPr lang="en-US" baseline="0" dirty="0"/>
              <a:t> be </a:t>
            </a:r>
            <a:r>
              <a:rPr lang="en-US" b="1" u="sng" baseline="0" dirty="0"/>
              <a:t>1, 2, or None</a:t>
            </a:r>
          </a:p>
        </p:txBody>
      </p:sp>
      <p:sp>
        <p:nvSpPr>
          <p:cNvPr id="4" name="Slide Number Placeholder 3"/>
          <p:cNvSpPr>
            <a:spLocks noGrp="1"/>
          </p:cNvSpPr>
          <p:nvPr>
            <p:ph type="sldNum" sz="quarter" idx="10"/>
          </p:nvPr>
        </p:nvSpPr>
        <p:spPr/>
        <p:txBody>
          <a:bodyPr/>
          <a:lstStyle/>
          <a:p>
            <a:fld id="{F3C5368E-E84F-D44C-BF90-DA312DFA79B6}" type="slidenum">
              <a:rPr lang="en-US" smtClean="0"/>
              <a:t>12</a:t>
            </a:fld>
            <a:endParaRPr lang="en-US"/>
          </a:p>
        </p:txBody>
      </p:sp>
    </p:spTree>
    <p:extLst>
      <p:ext uri="{BB962C8B-B14F-4D97-AF65-F5344CB8AC3E}">
        <p14:creationId xmlns:p14="http://schemas.microsoft.com/office/powerpoint/2010/main" val="1031251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3 Remainders</a:t>
            </a:r>
          </a:p>
          <a:p>
            <a:pPr marL="171450" indent="-171450">
              <a:buFont typeface="Arial" panose="020B0604020202020204" pitchFamily="34" charset="0"/>
              <a:buChar char="•"/>
            </a:pPr>
            <a:r>
              <a:rPr lang="en-US" dirty="0"/>
              <a:t>Type of modification (Imperfection, Alteration, Both, or None)</a:t>
            </a:r>
          </a:p>
        </p:txBody>
      </p:sp>
      <p:sp>
        <p:nvSpPr>
          <p:cNvPr id="4" name="Slide Number Placeholder 3"/>
          <p:cNvSpPr>
            <a:spLocks noGrp="1"/>
          </p:cNvSpPr>
          <p:nvPr>
            <p:ph type="sldNum" sz="quarter" idx="10"/>
          </p:nvPr>
        </p:nvSpPr>
        <p:spPr/>
        <p:txBody>
          <a:bodyPr/>
          <a:lstStyle/>
          <a:p>
            <a:fld id="{F3C5368E-E84F-D44C-BF90-DA312DFA79B6}" type="slidenum">
              <a:rPr lang="en-US" smtClean="0"/>
              <a:t>13</a:t>
            </a:fld>
            <a:endParaRPr lang="en-US"/>
          </a:p>
        </p:txBody>
      </p:sp>
    </p:spTree>
    <p:extLst>
      <p:ext uri="{BB962C8B-B14F-4D97-AF65-F5344CB8AC3E}">
        <p14:creationId xmlns:p14="http://schemas.microsoft.com/office/powerpoint/2010/main" val="6995375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 interpretation</a:t>
            </a:r>
          </a:p>
          <a:p>
            <a:r>
              <a:rPr lang="en-US" b="1" u="sng" baseline="0" dirty="0">
                <a:sym typeface="Wingdings" pitchFamily="2" charset="2"/>
              </a:rPr>
              <a:t>Situations</a:t>
            </a:r>
            <a:r>
              <a:rPr lang="en-US" baseline="0" dirty="0">
                <a:sym typeface="Wingdings" pitchFamily="2" charset="2"/>
              </a:rPr>
              <a:t> that </a:t>
            </a:r>
            <a:r>
              <a:rPr lang="en-US" b="1" u="sng" baseline="0" dirty="0">
                <a:sym typeface="Wingdings" pitchFamily="2" charset="2"/>
              </a:rPr>
              <a:t>do not allow for </a:t>
            </a:r>
            <a:r>
              <a:rPr lang="en-US" baseline="0" dirty="0">
                <a:sym typeface="Wingdings" pitchFamily="2" charset="2"/>
              </a:rPr>
              <a:t>this [general] interpretation, and </a:t>
            </a:r>
            <a:r>
              <a:rPr lang="en-US" b="1" u="sng" baseline="0" dirty="0">
                <a:sym typeface="Wingdings" pitchFamily="2" charset="2"/>
              </a:rPr>
              <a:t>FORCE</a:t>
            </a:r>
            <a:r>
              <a:rPr lang="en-US" baseline="0" dirty="0">
                <a:sym typeface="Wingdings" pitchFamily="2" charset="2"/>
              </a:rPr>
              <a:t> an </a:t>
            </a:r>
            <a:r>
              <a:rPr lang="en-US" i="0" u="sng" baseline="0" dirty="0">
                <a:sym typeface="Wingdings" pitchFamily="2" charset="2"/>
              </a:rPr>
              <a:t>alternative interpretation</a:t>
            </a:r>
            <a:r>
              <a:rPr lang="en-US" baseline="0" dirty="0">
                <a:sym typeface="Wingdings" pitchFamily="2" charset="2"/>
              </a:rPr>
              <a:t>:</a:t>
            </a:r>
          </a:p>
          <a:p>
            <a:pPr marL="171450" indent="-171450">
              <a:buFont typeface="Arial" panose="020B0604020202020204" pitchFamily="34" charset="0"/>
              <a:buChar char="•"/>
            </a:pPr>
            <a:r>
              <a:rPr lang="en-US" b="0" baseline="0" dirty="0"/>
              <a:t>Dots of division</a:t>
            </a:r>
          </a:p>
          <a:p>
            <a:pPr marL="171450" indent="-171450">
              <a:buFont typeface="Arial" panose="020B0604020202020204" pitchFamily="34" charset="0"/>
              <a:buChar char="•"/>
            </a:pPr>
            <a:r>
              <a:rPr lang="en-US" b="0" baseline="0" dirty="0"/>
              <a:t>Rests</a:t>
            </a:r>
          </a:p>
        </p:txBody>
      </p:sp>
      <p:sp>
        <p:nvSpPr>
          <p:cNvPr id="4" name="Slide Number Placeholder 3"/>
          <p:cNvSpPr>
            <a:spLocks noGrp="1"/>
          </p:cNvSpPr>
          <p:nvPr>
            <p:ph type="sldNum" sz="quarter" idx="10"/>
          </p:nvPr>
        </p:nvSpPr>
        <p:spPr/>
        <p:txBody>
          <a:bodyPr/>
          <a:lstStyle/>
          <a:p>
            <a:fld id="{F3C5368E-E84F-D44C-BF90-DA312DFA79B6}" type="slidenum">
              <a:rPr lang="en-US" smtClean="0"/>
              <a:t>14</a:t>
            </a:fld>
            <a:endParaRPr lang="en-US"/>
          </a:p>
        </p:txBody>
      </p:sp>
    </p:spTree>
    <p:extLst>
      <p:ext uri="{BB962C8B-B14F-4D97-AF65-F5344CB8AC3E}">
        <p14:creationId xmlns:p14="http://schemas.microsoft.com/office/powerpoint/2010/main" val="28482884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Continuing with our example</a:t>
            </a:r>
          </a:p>
          <a:p>
            <a:r>
              <a:rPr lang="en-US" baseline="0" dirty="0">
                <a:sym typeface="Wingdings" pitchFamily="2" charset="2"/>
              </a:rPr>
              <a:t> General interpretation according to the previous table would be …</a:t>
            </a:r>
            <a:endParaRPr lang="en-US" baseline="0" dirty="0"/>
          </a:p>
          <a:p>
            <a:r>
              <a:rPr lang="en-US" baseline="0" dirty="0">
                <a:sym typeface="Wingdings" pitchFamily="2" charset="2"/>
              </a:rPr>
              <a:t> 	FIRST IMP by the notes that FOLLOW</a:t>
            </a:r>
          </a:p>
          <a:p>
            <a:r>
              <a:rPr lang="en-US" baseline="0" dirty="0">
                <a:sym typeface="Wingdings" pitchFamily="2" charset="2"/>
              </a:rPr>
              <a:t>[click]</a:t>
            </a:r>
          </a:p>
          <a:p>
            <a:r>
              <a:rPr lang="en-US" baseline="0" dirty="0">
                <a:sym typeface="Wingdings" pitchFamily="2" charset="2"/>
              </a:rPr>
              <a:t>But as I said, </a:t>
            </a:r>
          </a:p>
          <a:p>
            <a:r>
              <a:rPr lang="en-US" baseline="0" dirty="0">
                <a:sym typeface="Wingdings" pitchFamily="2" charset="2"/>
              </a:rPr>
              <a:t>Situations that do not allow for this interpretation, and force an alternative interpretation:</a:t>
            </a:r>
          </a:p>
          <a:p>
            <a:pPr marL="171450" indent="-171450">
              <a:buFont typeface="Arial" panose="020B0604020202020204" pitchFamily="34" charset="0"/>
              <a:buChar char="•"/>
            </a:pPr>
            <a:r>
              <a:rPr lang="en-US" baseline="0" dirty="0">
                <a:sym typeface="Wingdings" pitchFamily="2" charset="2"/>
              </a:rPr>
              <a:t>Most common one  [CLICK!] </a:t>
            </a:r>
            <a:r>
              <a:rPr lang="en-US" b="1" baseline="0" dirty="0">
                <a:sym typeface="Wingdings" pitchFamily="2" charset="2"/>
              </a:rPr>
              <a:t>DOTS OF DIVISION</a:t>
            </a:r>
            <a:endParaRPr lang="en-US" b="1" baseline="0" dirty="0"/>
          </a:p>
        </p:txBody>
      </p:sp>
      <p:sp>
        <p:nvSpPr>
          <p:cNvPr id="4" name="Slide Number Placeholder 3"/>
          <p:cNvSpPr>
            <a:spLocks noGrp="1"/>
          </p:cNvSpPr>
          <p:nvPr>
            <p:ph type="sldNum" sz="quarter" idx="10"/>
          </p:nvPr>
        </p:nvSpPr>
        <p:spPr/>
        <p:txBody>
          <a:bodyPr/>
          <a:lstStyle/>
          <a:p>
            <a:fld id="{F3C5368E-E84F-D44C-BF90-DA312DFA79B6}" type="slidenum">
              <a:rPr lang="en-US" smtClean="0"/>
              <a:t>15</a:t>
            </a:fld>
            <a:endParaRPr lang="en-US"/>
          </a:p>
        </p:txBody>
      </p:sp>
    </p:spTree>
    <p:extLst>
      <p:ext uri="{BB962C8B-B14F-4D97-AF65-F5344CB8AC3E}">
        <p14:creationId xmlns:p14="http://schemas.microsoft.com/office/powerpoint/2010/main" val="1869540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sym typeface="Wingdings" pitchFamily="2" charset="2"/>
              </a:rPr>
              <a:t> DOTS OF DIVISION</a:t>
            </a:r>
            <a:endParaRPr lang="en-US" baseline="0" dirty="0"/>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sym typeface="Wingdings" pitchFamily="2" charset="2"/>
              </a:rPr>
              <a:t>Used to </a:t>
            </a:r>
            <a:r>
              <a:rPr lang="en-US" b="1" baseline="0" dirty="0">
                <a:sym typeface="Wingdings" pitchFamily="2" charset="2"/>
              </a:rPr>
              <a:t>indicate</a:t>
            </a:r>
            <a:r>
              <a:rPr lang="en-US" b="0" baseline="0" dirty="0">
                <a:sym typeface="Wingdings" pitchFamily="2" charset="2"/>
              </a:rPr>
              <a:t> that </a:t>
            </a:r>
            <a:r>
              <a:rPr lang="en-US" b="1" baseline="0" dirty="0">
                <a:sym typeface="Wingdings" pitchFamily="2" charset="2"/>
              </a:rPr>
              <a:t>the notes</a:t>
            </a:r>
            <a:r>
              <a:rPr lang="en-US" b="0" baseline="0" dirty="0">
                <a:sym typeface="Wingdings" pitchFamily="2" charset="2"/>
              </a:rPr>
              <a:t> </a:t>
            </a:r>
            <a:r>
              <a:rPr lang="en-US" b="1" baseline="0" dirty="0">
                <a:sym typeface="Wingdings" pitchFamily="2" charset="2"/>
              </a:rPr>
              <a:t>belong to different perfections</a:t>
            </a:r>
            <a:endParaRPr lang="en-US" baseline="0" dirty="0">
              <a:sym typeface="Wingdings" pitchFamily="2" charset="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t>Use</a:t>
            </a:r>
            <a:r>
              <a:rPr lang="en-US" baseline="0" dirty="0"/>
              <a:t> a DOT OF DIVISION </a:t>
            </a:r>
            <a:r>
              <a:rPr lang="en-US" b="1" baseline="0" dirty="0"/>
              <a:t>between</a:t>
            </a:r>
            <a:r>
              <a:rPr lang="en-US" b="0" baseline="0" dirty="0"/>
              <a:t> … to indicate that they belong to different perfections</a:t>
            </a:r>
            <a:endParaRPr lang="en-US" dirty="0"/>
          </a:p>
          <a:p>
            <a:endParaRPr lang="en-US" dirty="0"/>
          </a:p>
          <a:p>
            <a:r>
              <a:rPr lang="en-US" dirty="0">
                <a:sym typeface="Wingdings"/>
              </a:rPr>
              <a:t> </a:t>
            </a:r>
            <a:r>
              <a:rPr lang="en-US" dirty="0"/>
              <a:t>So they CANNOT be GROUPED this way anymore!</a:t>
            </a:r>
          </a:p>
        </p:txBody>
      </p:sp>
      <p:sp>
        <p:nvSpPr>
          <p:cNvPr id="4" name="Slide Number Placeholder 3"/>
          <p:cNvSpPr>
            <a:spLocks noGrp="1"/>
          </p:cNvSpPr>
          <p:nvPr>
            <p:ph type="sldNum" sz="quarter" idx="10"/>
          </p:nvPr>
        </p:nvSpPr>
        <p:spPr/>
        <p:txBody>
          <a:bodyPr/>
          <a:lstStyle/>
          <a:p>
            <a:fld id="{F3C5368E-E84F-D44C-BF90-DA312DFA79B6}" type="slidenum">
              <a:rPr lang="en-US" smtClean="0"/>
              <a:t>16</a:t>
            </a:fld>
            <a:endParaRPr lang="en-US"/>
          </a:p>
        </p:txBody>
      </p:sp>
    </p:spTree>
    <p:extLst>
      <p:ext uri="{BB962C8B-B14F-4D97-AF65-F5344CB8AC3E}">
        <p14:creationId xmlns:p14="http://schemas.microsoft.com/office/powerpoint/2010/main" val="9254811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Instead, the grouping would be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=&gt; Now the LAST is IMP by the notes PRECEDING</a:t>
            </a:r>
          </a:p>
        </p:txBody>
      </p:sp>
      <p:sp>
        <p:nvSpPr>
          <p:cNvPr id="4" name="Slide Number Placeholder 3"/>
          <p:cNvSpPr>
            <a:spLocks noGrp="1"/>
          </p:cNvSpPr>
          <p:nvPr>
            <p:ph type="sldNum" sz="quarter" idx="10"/>
          </p:nvPr>
        </p:nvSpPr>
        <p:spPr/>
        <p:txBody>
          <a:bodyPr/>
          <a:lstStyle/>
          <a:p>
            <a:fld id="{F3C5368E-E84F-D44C-BF90-DA312DFA79B6}" type="slidenum">
              <a:rPr lang="en-US" smtClean="0"/>
              <a:t>17</a:t>
            </a:fld>
            <a:endParaRPr lang="en-US"/>
          </a:p>
        </p:txBody>
      </p:sp>
    </p:spTree>
    <p:extLst>
      <p:ext uri="{BB962C8B-B14F-4D97-AF65-F5344CB8AC3E}">
        <p14:creationId xmlns:p14="http://schemas.microsoft.com/office/powerpoint/2010/main" val="539960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[START Content of the Slide]</a:t>
            </a:r>
          </a:p>
          <a:p>
            <a:endParaRPr lang="en-US" dirty="0"/>
          </a:p>
          <a:p>
            <a:r>
              <a:rPr lang="en-US" dirty="0"/>
              <a:t>[In</a:t>
            </a:r>
            <a:r>
              <a:rPr lang="en-US" baseline="0" dirty="0"/>
              <a:t> Non-Context Related Features]</a:t>
            </a:r>
            <a:endParaRPr lang="en-US" dirty="0"/>
          </a:p>
          <a:p>
            <a:pPr marL="171450" indent="-171450">
              <a:buFont typeface="Arial" charset="0"/>
              <a:buChar char="•"/>
            </a:pPr>
            <a:r>
              <a:rPr lang="en-US" dirty="0"/>
              <a:t>Dots of augmentation are </a:t>
            </a:r>
            <a:r>
              <a:rPr lang="is-IS" dirty="0"/>
              <a:t>…</a:t>
            </a:r>
          </a:p>
          <a:p>
            <a:pPr marL="171450" indent="-171450">
              <a:buFont typeface="Arial" charset="0"/>
              <a:buChar char="•"/>
            </a:pPr>
            <a:r>
              <a:rPr lang="is-IS" dirty="0"/>
              <a:t>Coloration is ...</a:t>
            </a:r>
          </a:p>
          <a:p>
            <a:endParaRPr lang="is-IS" dirty="0"/>
          </a:p>
          <a:p>
            <a:r>
              <a:rPr lang="is-IS" dirty="0"/>
              <a:t>Difficult part ...</a:t>
            </a:r>
          </a:p>
        </p:txBody>
      </p:sp>
      <p:sp>
        <p:nvSpPr>
          <p:cNvPr id="4" name="Slide Number Placeholder 3"/>
          <p:cNvSpPr>
            <a:spLocks noGrp="1"/>
          </p:cNvSpPr>
          <p:nvPr>
            <p:ph type="sldNum" sz="quarter" idx="10"/>
          </p:nvPr>
        </p:nvSpPr>
        <p:spPr/>
        <p:txBody>
          <a:bodyPr/>
          <a:lstStyle/>
          <a:p>
            <a:fld id="{F3C5368E-E84F-D44C-BF90-DA312DFA79B6}" type="slidenum">
              <a:rPr lang="en-US" smtClean="0"/>
              <a:t>18</a:t>
            </a:fld>
            <a:endParaRPr lang="en-US"/>
          </a:p>
        </p:txBody>
      </p:sp>
    </p:spTree>
    <p:extLst>
      <p:ext uri="{BB962C8B-B14F-4D97-AF65-F5344CB8AC3E}">
        <p14:creationId xmlns:p14="http://schemas.microsoft.com/office/powerpoint/2010/main" val="1988722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dirty="0"/>
              <a:t>So, just to show you how</a:t>
            </a:r>
            <a:r>
              <a:rPr lang="is-IS" baseline="0" dirty="0"/>
              <a:t> the scoring-up tool works</a:t>
            </a:r>
            <a:endParaRPr lang="en-US" dirty="0"/>
          </a:p>
        </p:txBody>
      </p:sp>
      <p:sp>
        <p:nvSpPr>
          <p:cNvPr id="4" name="Slide Number Placeholder 3"/>
          <p:cNvSpPr>
            <a:spLocks noGrp="1"/>
          </p:cNvSpPr>
          <p:nvPr>
            <p:ph type="sldNum" sz="quarter" idx="10"/>
          </p:nvPr>
        </p:nvSpPr>
        <p:spPr/>
        <p:txBody>
          <a:bodyPr/>
          <a:lstStyle/>
          <a:p>
            <a:fld id="{F3C5368E-E84F-D44C-BF90-DA312DFA79B6}" type="slidenum">
              <a:rPr lang="en-US" smtClean="0"/>
              <a:t>19</a:t>
            </a:fld>
            <a:endParaRPr lang="en-US"/>
          </a:p>
        </p:txBody>
      </p:sp>
    </p:spTree>
    <p:extLst>
      <p:ext uri="{BB962C8B-B14F-4D97-AF65-F5344CB8AC3E}">
        <p14:creationId xmlns:p14="http://schemas.microsoft.com/office/powerpoint/2010/main" val="22210266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these Mensural MEI files encoding all</a:t>
            </a:r>
            <a:r>
              <a:rPr lang="en-US" baseline="0" dirty="0"/>
              <a:t> the notes in each voice</a:t>
            </a:r>
          </a:p>
          <a:p>
            <a:r>
              <a:rPr lang="en-US" dirty="0"/>
              <a:t>T</a:t>
            </a:r>
            <a:r>
              <a:rPr lang="en-US" baseline="0" dirty="0"/>
              <a:t>wo types of information regarding the notes:</a:t>
            </a:r>
            <a:endParaRPr lang="en-US" dirty="0"/>
          </a:p>
          <a:p>
            <a:pPr marL="171450" indent="-171450">
              <a:buFont typeface="Arial" panose="020B0604020202020204" pitchFamily="34" charset="0"/>
              <a:buChar char="•"/>
            </a:pPr>
            <a:r>
              <a:rPr lang="en-US" b="1" u="sng" dirty="0"/>
              <a:t>Pitch</a:t>
            </a:r>
            <a:r>
              <a:rPr lang="en-US" baseline="0" dirty="0"/>
              <a:t> and the </a:t>
            </a:r>
            <a:r>
              <a:rPr lang="en-US" b="1" u="sng" baseline="0" dirty="0"/>
              <a:t>note-shape</a:t>
            </a:r>
          </a:p>
          <a:p>
            <a:pPr marL="171450" indent="-171450">
              <a:buFont typeface="Arial" panose="020B0604020202020204" pitchFamily="34" charset="0"/>
              <a:buChar char="•"/>
            </a:pPr>
            <a:r>
              <a:rPr lang="en-US" b="1" u="sng" baseline="0" dirty="0"/>
              <a:t>NO DURATION VALUE INFO</a:t>
            </a:r>
          </a:p>
          <a:p>
            <a:pPr marL="171450" indent="-171450">
              <a:buFont typeface="Arial" panose="020B0604020202020204" pitchFamily="34" charset="0"/>
              <a:buChar char="•"/>
            </a:pPr>
            <a:endParaRPr lang="en-US" baseline="0" dirty="0"/>
          </a:p>
          <a:p>
            <a:r>
              <a:rPr lang="en-US" baseline="0" dirty="0" err="1"/>
              <a:t>ScUp</a:t>
            </a:r>
            <a:r>
              <a:rPr lang="en-US" baseline="0" dirty="0"/>
              <a:t> --&gt; </a:t>
            </a:r>
            <a:r>
              <a:rPr lang="en-US" b="1" baseline="0" dirty="0"/>
              <a:t>Finds out whether a note </a:t>
            </a:r>
            <a:r>
              <a:rPr lang="en-US" baseline="0" dirty="0"/>
              <a:t>has its </a:t>
            </a:r>
            <a:r>
              <a:rPr lang="en-US" b="1" baseline="0" dirty="0"/>
              <a:t>default</a:t>
            </a:r>
            <a:r>
              <a:rPr lang="en-US" baseline="0" dirty="0"/>
              <a:t> duration or it has been </a:t>
            </a:r>
            <a:r>
              <a:rPr lang="en-US" b="1" baseline="0" dirty="0"/>
              <a:t>modified</a:t>
            </a:r>
            <a:r>
              <a:rPr lang="en-US" baseline="0" dirty="0"/>
              <a:t> (by </a:t>
            </a:r>
            <a:r>
              <a:rPr lang="en-US" u="sng" baseline="0" dirty="0"/>
              <a:t>imperfection</a:t>
            </a:r>
            <a:r>
              <a:rPr lang="en-US" baseline="0" dirty="0"/>
              <a:t>, </a:t>
            </a:r>
            <a:r>
              <a:rPr lang="en-US" u="sng" baseline="0" dirty="0"/>
              <a:t>alteration</a:t>
            </a:r>
            <a:r>
              <a:rPr lang="en-US" baseline="0" dirty="0"/>
              <a:t>, or </a:t>
            </a:r>
            <a:r>
              <a:rPr lang="en-US" u="sng" baseline="0" dirty="0"/>
              <a:t>augmentation</a:t>
            </a:r>
            <a:r>
              <a:rPr lang="en-US" baseline="0" dirty="0"/>
              <a:t>) </a:t>
            </a:r>
          </a:p>
          <a:p>
            <a:r>
              <a:rPr lang="en-US" baseline="0" dirty="0"/>
              <a:t>And it </a:t>
            </a:r>
            <a:r>
              <a:rPr lang="en-US" b="1" baseline="0" dirty="0"/>
              <a:t>includes</a:t>
            </a:r>
            <a:r>
              <a:rPr lang="en-US" baseline="0" dirty="0"/>
              <a:t> </a:t>
            </a:r>
            <a:r>
              <a:rPr lang="en-US" u="sng" baseline="0" dirty="0"/>
              <a:t>that information</a:t>
            </a:r>
            <a:r>
              <a:rPr lang="en-US" u="none" baseline="0" dirty="0"/>
              <a:t> </a:t>
            </a:r>
            <a:r>
              <a:rPr lang="en-US" b="1" baseline="0" dirty="0"/>
              <a:t>for each note in each of the voices</a:t>
            </a:r>
            <a:r>
              <a:rPr lang="en-US" baseline="0" dirty="0"/>
              <a:t>. </a:t>
            </a:r>
          </a:p>
          <a:p>
            <a:r>
              <a:rPr lang="en-US" b="1" baseline="0" dirty="0"/>
              <a:t>Comes out:</a:t>
            </a:r>
            <a:r>
              <a:rPr lang="en-US" baseline="0" dirty="0"/>
              <a:t> a </a:t>
            </a:r>
            <a:r>
              <a:rPr lang="en-US" b="1" baseline="0" dirty="0"/>
              <a:t>single</a:t>
            </a:r>
            <a:r>
              <a:rPr lang="en-US" baseline="0" dirty="0"/>
              <a:t> file that </a:t>
            </a:r>
            <a:r>
              <a:rPr lang="en-US" b="1" baseline="0" dirty="0"/>
              <a:t>includes all the voices</a:t>
            </a:r>
            <a:r>
              <a:rPr lang="en-US" baseline="0" dirty="0"/>
              <a:t>, but with that </a:t>
            </a:r>
            <a:r>
              <a:rPr lang="en-US" b="1" baseline="0" dirty="0"/>
              <a:t>extra bit </a:t>
            </a:r>
            <a:r>
              <a:rPr lang="en-US" baseline="0" dirty="0"/>
              <a:t>information that indicates the duration of each note</a:t>
            </a:r>
          </a:p>
          <a:p>
            <a:endParaRPr lang="en-US" baseline="0" dirty="0"/>
          </a:p>
          <a:p>
            <a:r>
              <a:rPr lang="en-US" baseline="0" dirty="0"/>
              <a:t>VEROVIO: Software that allows to </a:t>
            </a:r>
            <a:r>
              <a:rPr lang="en-US" b="1" baseline="0" dirty="0"/>
              <a:t>display</a:t>
            </a:r>
            <a:r>
              <a:rPr lang="en-US" b="0" baseline="0" dirty="0"/>
              <a:t> the </a:t>
            </a:r>
            <a:r>
              <a:rPr lang="en-US" b="1" baseline="0" dirty="0"/>
              <a:t>actual music </a:t>
            </a:r>
            <a:r>
              <a:rPr lang="en-US" b="0" u="sng" baseline="0" dirty="0"/>
              <a:t>encoded</a:t>
            </a:r>
            <a:r>
              <a:rPr lang="en-US" b="0" baseline="0" dirty="0"/>
              <a:t> in these MEI files.</a:t>
            </a:r>
            <a:endParaRPr lang="en-US" b="1" baseline="0" dirty="0"/>
          </a:p>
        </p:txBody>
      </p:sp>
      <p:sp>
        <p:nvSpPr>
          <p:cNvPr id="4" name="Slide Number Placeholder 3"/>
          <p:cNvSpPr>
            <a:spLocks noGrp="1"/>
          </p:cNvSpPr>
          <p:nvPr>
            <p:ph type="sldNum" sz="quarter" idx="10"/>
          </p:nvPr>
        </p:nvSpPr>
        <p:spPr/>
        <p:txBody>
          <a:bodyPr/>
          <a:lstStyle/>
          <a:p>
            <a:fld id="{F3C5368E-E84F-D44C-BF90-DA312DFA79B6}" type="slidenum">
              <a:rPr lang="en-US" smtClean="0"/>
              <a:t>20</a:t>
            </a:fld>
            <a:endParaRPr lang="en-US"/>
          </a:p>
        </p:txBody>
      </p:sp>
    </p:spTree>
    <p:extLst>
      <p:ext uri="{BB962C8B-B14F-4D97-AF65-F5344CB8AC3E}">
        <p14:creationId xmlns:p14="http://schemas.microsoft.com/office/powerpoint/2010/main" val="2332100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Clr>
                <a:schemeClr val="dk1"/>
              </a:buClr>
              <a:buSzPct val="91666"/>
              <a:buFont typeface="Arial"/>
              <a:buNone/>
            </a:pPr>
            <a:r>
              <a:rPr lang="en-CA" sz="1600" baseline="0" dirty="0">
                <a:solidFill>
                  <a:schemeClr val="dk2"/>
                </a:solidFill>
              </a:rPr>
              <a:t>Most mensural music was written in separate parts</a:t>
            </a:r>
          </a:p>
          <a:p>
            <a:pPr lvl="0" rtl="0">
              <a:lnSpc>
                <a:spcPct val="115000"/>
              </a:lnSpc>
              <a:spcBef>
                <a:spcPts val="0"/>
              </a:spcBef>
              <a:spcAft>
                <a:spcPts val="1600"/>
              </a:spcAft>
              <a:buClr>
                <a:schemeClr val="dk1"/>
              </a:buClr>
              <a:buSzPct val="91666"/>
              <a:buFont typeface="Arial"/>
              <a:buNone/>
            </a:pPr>
            <a:endParaRPr lang="en-CA" sz="1600" baseline="0" dirty="0">
              <a:solidFill>
                <a:schemeClr val="dk2"/>
              </a:solidFill>
            </a:endParaRPr>
          </a:p>
          <a:p>
            <a:pPr lvl="0" rtl="0">
              <a:lnSpc>
                <a:spcPct val="115000"/>
              </a:lnSpc>
              <a:spcBef>
                <a:spcPts val="0"/>
              </a:spcBef>
              <a:spcAft>
                <a:spcPts val="1600"/>
              </a:spcAft>
              <a:buClr>
                <a:schemeClr val="dk1"/>
              </a:buClr>
              <a:buSzPct val="91666"/>
              <a:buFont typeface="Arial"/>
              <a:buNone/>
            </a:pPr>
            <a:r>
              <a:rPr lang="en-CA" sz="1600" baseline="0" dirty="0">
                <a:solidFill>
                  <a:schemeClr val="dk2"/>
                </a:solidFill>
              </a:rPr>
              <a:t>the voices are presented separately: in different areas of the page or in books</a:t>
            </a:r>
            <a:endParaRPr lang="en-CA" sz="1600" dirty="0">
              <a:solidFill>
                <a:schemeClr val="dk2"/>
              </a:solidFill>
            </a:endParaRPr>
          </a:p>
          <a:p>
            <a:pPr marL="171450" lvl="0" indent="-171450" rtl="0">
              <a:lnSpc>
                <a:spcPct val="115000"/>
              </a:lnSpc>
              <a:spcBef>
                <a:spcPts val="0"/>
              </a:spcBef>
              <a:spcAft>
                <a:spcPts val="1600"/>
              </a:spcAft>
              <a:buClr>
                <a:schemeClr val="dk1"/>
              </a:buClr>
              <a:buSzPct val="91666"/>
              <a:buFont typeface="Arial" charset="0"/>
              <a:buChar char="•"/>
            </a:pPr>
            <a:endParaRPr lang="en-CA" sz="1600" baseline="0" dirty="0">
              <a:solidFill>
                <a:schemeClr val="dk2"/>
              </a:solidFill>
            </a:endParaRPr>
          </a:p>
          <a:p>
            <a:pPr marL="171450" lvl="0" indent="-171450" rtl="0">
              <a:lnSpc>
                <a:spcPct val="115000"/>
              </a:lnSpc>
              <a:spcBef>
                <a:spcPts val="0"/>
              </a:spcBef>
              <a:spcAft>
                <a:spcPts val="1600"/>
              </a:spcAft>
              <a:buClr>
                <a:schemeClr val="dk1"/>
              </a:buClr>
              <a:buSzPct val="91666"/>
              <a:buFont typeface="Arial" charset="0"/>
              <a:buChar char="•"/>
            </a:pPr>
            <a:r>
              <a:rPr lang="en-CA" sz="1600" baseline="0" dirty="0">
                <a:solidFill>
                  <a:schemeClr val="dk2"/>
                </a:solidFill>
              </a:rPr>
              <a:t>You can see that in this example</a:t>
            </a:r>
          </a:p>
          <a:p>
            <a:pPr marL="628650" lvl="1" indent="-171450" rtl="0">
              <a:lnSpc>
                <a:spcPct val="115000"/>
              </a:lnSpc>
              <a:spcBef>
                <a:spcPts val="0"/>
              </a:spcBef>
              <a:spcAft>
                <a:spcPts val="1600"/>
              </a:spcAft>
              <a:buClr>
                <a:schemeClr val="dk1"/>
              </a:buClr>
              <a:buSzPct val="91666"/>
              <a:buFont typeface="Arial" charset="0"/>
              <a:buChar char="•"/>
            </a:pPr>
            <a:r>
              <a:rPr lang="en-CA" sz="1600" baseline="0" dirty="0">
                <a:solidFill>
                  <a:schemeClr val="dk2"/>
                </a:solidFill>
              </a:rPr>
              <a:t>So here we have the opening of a book</a:t>
            </a:r>
          </a:p>
          <a:p>
            <a:pPr marL="628650" lvl="1" indent="-171450" rtl="0">
              <a:lnSpc>
                <a:spcPct val="115000"/>
              </a:lnSpc>
              <a:spcBef>
                <a:spcPts val="0"/>
              </a:spcBef>
              <a:spcAft>
                <a:spcPts val="1600"/>
              </a:spcAft>
              <a:buClr>
                <a:schemeClr val="dk1"/>
              </a:buClr>
              <a:buSzPct val="91666"/>
              <a:buFont typeface="Arial" charset="0"/>
              <a:buChar char="•"/>
            </a:pPr>
            <a:r>
              <a:rPr lang="en-CA" sz="1600" baseline="0" dirty="0">
                <a:solidFill>
                  <a:schemeClr val="dk2"/>
                </a:solidFill>
              </a:rPr>
              <a:t>That </a:t>
            </a:r>
            <a:r>
              <a:rPr lang="en-CA" sz="1600" u="sng" baseline="0" dirty="0">
                <a:solidFill>
                  <a:schemeClr val="dk2"/>
                </a:solidFill>
              </a:rPr>
              <a:t>contains</a:t>
            </a:r>
            <a:r>
              <a:rPr lang="en-CA" sz="1600" baseline="0" dirty="0">
                <a:solidFill>
                  <a:schemeClr val="dk2"/>
                </a:solidFill>
              </a:rPr>
              <a:t> a single piece -&gt; </a:t>
            </a:r>
            <a:r>
              <a:rPr lang="en-CA" sz="1600" u="sng" baseline="0" dirty="0">
                <a:solidFill>
                  <a:schemeClr val="dk2"/>
                </a:solidFill>
              </a:rPr>
              <a:t>This is </a:t>
            </a:r>
            <a:r>
              <a:rPr lang="en-CA" sz="1600" baseline="0" dirty="0" err="1">
                <a:solidFill>
                  <a:schemeClr val="dk2"/>
                </a:solidFill>
              </a:rPr>
              <a:t>L’Autre</a:t>
            </a:r>
            <a:r>
              <a:rPr lang="en-CA" sz="1600" baseline="0" dirty="0">
                <a:solidFill>
                  <a:schemeClr val="dk2"/>
                </a:solidFill>
              </a:rPr>
              <a:t> </a:t>
            </a:r>
            <a:r>
              <a:rPr lang="en-CA" sz="1600" baseline="0" dirty="0" err="1">
                <a:solidFill>
                  <a:schemeClr val="dk2"/>
                </a:solidFill>
              </a:rPr>
              <a:t>D’Antan</a:t>
            </a:r>
            <a:r>
              <a:rPr lang="en-CA" sz="1600" baseline="0" dirty="0">
                <a:solidFill>
                  <a:schemeClr val="dk2"/>
                </a:solidFill>
              </a:rPr>
              <a:t> by </a:t>
            </a:r>
            <a:r>
              <a:rPr lang="en-CA" sz="1600" baseline="0" dirty="0" err="1">
                <a:solidFill>
                  <a:schemeClr val="dk2"/>
                </a:solidFill>
              </a:rPr>
              <a:t>Ockeghem</a:t>
            </a:r>
            <a:r>
              <a:rPr lang="en-CA" sz="1600" baseline="0" dirty="0">
                <a:solidFill>
                  <a:schemeClr val="dk2"/>
                </a:solidFill>
              </a:rPr>
              <a:t> -&gt; </a:t>
            </a:r>
            <a:r>
              <a:rPr lang="en-CA" sz="1600" u="sng" baseline="0" dirty="0">
                <a:solidFill>
                  <a:schemeClr val="dk2"/>
                </a:solidFill>
              </a:rPr>
              <a:t>It is a</a:t>
            </a:r>
            <a:r>
              <a:rPr lang="en-CA" sz="1600" baseline="0" dirty="0">
                <a:solidFill>
                  <a:schemeClr val="dk2"/>
                </a:solidFill>
              </a:rPr>
              <a:t> mid-fifteenth century piece</a:t>
            </a:r>
          </a:p>
          <a:p>
            <a:pPr marL="628650" lvl="1" indent="-171450" rtl="0">
              <a:lnSpc>
                <a:spcPct val="115000"/>
              </a:lnSpc>
              <a:spcBef>
                <a:spcPts val="0"/>
              </a:spcBef>
              <a:spcAft>
                <a:spcPts val="1600"/>
              </a:spcAft>
              <a:buClr>
                <a:schemeClr val="dk1"/>
              </a:buClr>
              <a:buSzPct val="91666"/>
              <a:buFont typeface="Arial" charset="0"/>
              <a:buChar char="•"/>
            </a:pPr>
            <a:r>
              <a:rPr lang="en-CA" sz="1600" u="sng" baseline="0" dirty="0">
                <a:solidFill>
                  <a:schemeClr val="dk2"/>
                </a:solidFill>
              </a:rPr>
              <a:t>Each</a:t>
            </a:r>
            <a:r>
              <a:rPr lang="en-CA" sz="1600" baseline="0" dirty="0">
                <a:solidFill>
                  <a:schemeClr val="dk2"/>
                </a:solidFill>
              </a:rPr>
              <a:t> of the </a:t>
            </a:r>
            <a:r>
              <a:rPr lang="en-CA" sz="1600" u="sng" baseline="0" dirty="0">
                <a:solidFill>
                  <a:schemeClr val="dk2"/>
                </a:solidFill>
              </a:rPr>
              <a:t>3 voices </a:t>
            </a:r>
            <a:r>
              <a:rPr lang="en-CA" sz="1600" baseline="0" dirty="0">
                <a:solidFill>
                  <a:schemeClr val="dk2"/>
                </a:solidFill>
              </a:rPr>
              <a:t>lies on a </a:t>
            </a:r>
            <a:r>
              <a:rPr lang="en-CA" sz="1600" u="sng" baseline="0" dirty="0">
                <a:solidFill>
                  <a:schemeClr val="dk2"/>
                </a:solidFill>
              </a:rPr>
              <a:t>different area</a:t>
            </a:r>
            <a:r>
              <a:rPr lang="en-CA" sz="1600" baseline="0" dirty="0">
                <a:solidFill>
                  <a:schemeClr val="dk2"/>
                </a:solidFill>
              </a:rPr>
              <a:t> of the </a:t>
            </a:r>
            <a:r>
              <a:rPr lang="en-CA" sz="1600" b="1" u="sng" baseline="0" dirty="0">
                <a:solidFill>
                  <a:schemeClr val="dk2"/>
                </a:solidFill>
              </a:rPr>
              <a:t>opening</a:t>
            </a:r>
          </a:p>
          <a:p>
            <a:pPr marL="628650" lvl="1" indent="-171450" rtl="0">
              <a:lnSpc>
                <a:spcPct val="115000"/>
              </a:lnSpc>
              <a:spcBef>
                <a:spcPts val="0"/>
              </a:spcBef>
              <a:spcAft>
                <a:spcPts val="1600"/>
              </a:spcAft>
              <a:buClr>
                <a:schemeClr val="dk1"/>
              </a:buClr>
              <a:buSzPct val="91666"/>
              <a:buFont typeface="Arial" charset="0"/>
              <a:buChar char="•"/>
            </a:pPr>
            <a:r>
              <a:rPr lang="en-CA" sz="1600" b="0" u="none" baseline="0" dirty="0">
                <a:solidFill>
                  <a:schemeClr val="dk2"/>
                </a:solidFill>
              </a:rPr>
              <a:t>S, T, C</a:t>
            </a:r>
          </a:p>
          <a:p>
            <a:pPr marL="171450" lvl="0" indent="-171450" rtl="0">
              <a:lnSpc>
                <a:spcPct val="115000"/>
              </a:lnSpc>
              <a:spcBef>
                <a:spcPts val="0"/>
              </a:spcBef>
              <a:spcAft>
                <a:spcPts val="1600"/>
              </a:spcAft>
              <a:buClr>
                <a:schemeClr val="dk1"/>
              </a:buClr>
              <a:buSzPct val="91666"/>
              <a:buFont typeface="Arial" charset="0"/>
              <a:buChar char="•"/>
            </a:pPr>
            <a:endParaRPr lang="en-CA" sz="1600" baseline="0" dirty="0">
              <a:solidFill>
                <a:schemeClr val="dk2"/>
              </a:solidFill>
            </a:endParaRPr>
          </a:p>
          <a:p>
            <a:pPr marL="171450" lvl="0" indent="-171450" rtl="0">
              <a:lnSpc>
                <a:spcPct val="115000"/>
              </a:lnSpc>
              <a:spcBef>
                <a:spcPts val="0"/>
              </a:spcBef>
              <a:spcAft>
                <a:spcPts val="1600"/>
              </a:spcAft>
              <a:buClr>
                <a:schemeClr val="dk1"/>
              </a:buClr>
              <a:buSzPct val="91666"/>
              <a:buFont typeface="Arial" charset="0"/>
              <a:buChar char="•"/>
            </a:pPr>
            <a:r>
              <a:rPr lang="en-CA" sz="1600" baseline="0" dirty="0">
                <a:solidFill>
                  <a:schemeClr val="dk2"/>
                </a:solidFill>
              </a:rPr>
              <a:t>In this separate arrangement of the voices you can capture all the melodic information of each voice.</a:t>
            </a:r>
          </a:p>
          <a:p>
            <a:pPr marL="171450" lvl="0" indent="-171450" rtl="0">
              <a:lnSpc>
                <a:spcPct val="115000"/>
              </a:lnSpc>
              <a:spcBef>
                <a:spcPts val="0"/>
              </a:spcBef>
              <a:spcAft>
                <a:spcPts val="1600"/>
              </a:spcAft>
              <a:buClr>
                <a:schemeClr val="dk1"/>
              </a:buClr>
              <a:buSzPct val="91666"/>
              <a:buFont typeface="Arial" charset="0"/>
              <a:buChar char="•"/>
            </a:pPr>
            <a:r>
              <a:rPr lang="en-CA" sz="1600" baseline="0" dirty="0">
                <a:solidFill>
                  <a:schemeClr val="dk2"/>
                </a:solidFill>
              </a:rPr>
              <a:t>But you are not able to visualize that easily the vertical sonorities.</a:t>
            </a:r>
          </a:p>
          <a:p>
            <a:pPr marL="171450" lvl="0" indent="-171450" rtl="0">
              <a:lnSpc>
                <a:spcPct val="115000"/>
              </a:lnSpc>
              <a:spcBef>
                <a:spcPts val="0"/>
              </a:spcBef>
              <a:spcAft>
                <a:spcPts val="1600"/>
              </a:spcAft>
              <a:buClr>
                <a:schemeClr val="dk1"/>
              </a:buClr>
              <a:buSzPct val="91666"/>
              <a:buFont typeface="Arial" charset="0"/>
              <a:buChar char="•"/>
            </a:pPr>
            <a:r>
              <a:rPr lang="en-CA" sz="1600" baseline="0" dirty="0">
                <a:solidFill>
                  <a:schemeClr val="dk2"/>
                </a:solidFill>
              </a:rPr>
              <a:t>In other words, you are not able to see the notes that are being sung at the same time in the different voices, which would be evident if the piece was presented in score format instead. [I.E.  --&gt;}</a:t>
            </a:r>
            <a:endParaRPr lang="en-CA" sz="1600" b="1" baseline="0" dirty="0">
              <a:solidFill>
                <a:schemeClr val="dk2"/>
              </a:solidFill>
            </a:endParaRPr>
          </a:p>
        </p:txBody>
      </p:sp>
    </p:spTree>
    <p:extLst>
      <p:ext uri="{BB962C8B-B14F-4D97-AF65-F5344CB8AC3E}">
        <p14:creationId xmlns:p14="http://schemas.microsoft.com/office/powerpoint/2010/main" val="14988903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C5368E-E84F-D44C-BF90-DA312DFA79B6}" type="slidenum">
              <a:rPr lang="en-US" smtClean="0"/>
              <a:t>21</a:t>
            </a:fld>
            <a:endParaRPr lang="en-US"/>
          </a:p>
        </p:txBody>
      </p:sp>
    </p:spTree>
    <p:extLst>
      <p:ext uri="{BB962C8B-B14F-4D97-AF65-F5344CB8AC3E}">
        <p14:creationId xmlns:p14="http://schemas.microsoft.com/office/powerpoint/2010/main" val="2491240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all notes are ambiguous, smaller notes are usually binary.</a:t>
            </a:r>
          </a:p>
          <a:p>
            <a:r>
              <a:rPr lang="en-US" dirty="0"/>
              <a:t>So this 98% accuracy was not calculated against all notes.</a:t>
            </a:r>
          </a:p>
          <a:p>
            <a:r>
              <a:rPr lang="en-US" dirty="0"/>
              <a:t>Calculated over all the notes that are subject to modification (by imperfection, alteration, followed by a dot, and coloration)</a:t>
            </a:r>
          </a:p>
        </p:txBody>
      </p:sp>
      <p:sp>
        <p:nvSpPr>
          <p:cNvPr id="4" name="Slide Number Placeholder 3"/>
          <p:cNvSpPr>
            <a:spLocks noGrp="1"/>
          </p:cNvSpPr>
          <p:nvPr>
            <p:ph type="sldNum" sz="quarter" idx="10"/>
          </p:nvPr>
        </p:nvSpPr>
        <p:spPr/>
        <p:txBody>
          <a:bodyPr/>
          <a:lstStyle/>
          <a:p>
            <a:fld id="{F3C5368E-E84F-D44C-BF90-DA312DFA79B6}" type="slidenum">
              <a:rPr lang="en-US" smtClean="0"/>
              <a:t>22</a:t>
            </a:fld>
            <a:endParaRPr lang="en-US"/>
          </a:p>
        </p:txBody>
      </p:sp>
    </p:spTree>
    <p:extLst>
      <p:ext uri="{BB962C8B-B14F-4D97-AF65-F5344CB8AC3E}">
        <p14:creationId xmlns:p14="http://schemas.microsoft.com/office/powerpoint/2010/main" val="16194921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15</a:t>
            </a:r>
            <a:r>
              <a:rPr lang="en-US" baseline="30000" dirty="0"/>
              <a:t>th</a:t>
            </a:r>
            <a:r>
              <a:rPr lang="en-US" baseline="0" dirty="0"/>
              <a:t> Century OCKEGHEMS</a:t>
            </a:r>
            <a:r>
              <a:rPr lang="en-US" dirty="0"/>
              <a:t>’ piece (</a:t>
            </a:r>
            <a:r>
              <a:rPr lang="en-US" dirty="0" err="1"/>
              <a:t>L’autre</a:t>
            </a:r>
            <a:r>
              <a:rPr lang="en-US" dirty="0"/>
              <a:t> </a:t>
            </a:r>
            <a:r>
              <a:rPr lang="en-US" dirty="0" err="1"/>
              <a:t>D’antan</a:t>
            </a:r>
            <a:r>
              <a:rPr lang="en-US" dirty="0"/>
              <a:t>)</a:t>
            </a:r>
          </a:p>
          <a:p>
            <a:pPr marL="171450" indent="-171450">
              <a:buFont typeface="Arial" charset="0"/>
              <a:buChar char="•"/>
            </a:pPr>
            <a:r>
              <a:rPr lang="en-US" dirty="0"/>
              <a:t>Parts</a:t>
            </a:r>
          </a:p>
          <a:p>
            <a:pPr marL="171450" indent="-171450">
              <a:buFont typeface="Arial" charset="0"/>
              <a:buChar char="•"/>
            </a:pPr>
            <a:r>
              <a:rPr lang="en-US" dirty="0"/>
              <a:t>This is how they look like when rendered</a:t>
            </a:r>
            <a:r>
              <a:rPr lang="en-US" baseline="0" dirty="0"/>
              <a:t> in </a:t>
            </a:r>
            <a:r>
              <a:rPr lang="en-US" baseline="0" dirty="0" err="1"/>
              <a:t>Verovio</a:t>
            </a:r>
            <a:endParaRPr lang="en-US" baseline="0" dirty="0"/>
          </a:p>
          <a:p>
            <a:pPr marL="171450" indent="-171450">
              <a:buFont typeface="Arial" charset="0"/>
              <a:buChar char="•"/>
            </a:pPr>
            <a:r>
              <a:rPr lang="en-US" b="1" baseline="0" dirty="0" err="1"/>
              <a:t>Barlines</a:t>
            </a:r>
            <a:r>
              <a:rPr lang="en-US" b="1" baseline="0" dirty="0"/>
              <a:t> </a:t>
            </a:r>
            <a:r>
              <a:rPr lang="en-US" b="1" baseline="0" dirty="0">
                <a:sym typeface="Wingdings"/>
              </a:rPr>
              <a:t> places where the voices must coincide (PERFECT GROUPINGS!)</a:t>
            </a:r>
            <a:endParaRPr lang="en-US" b="1" dirty="0"/>
          </a:p>
        </p:txBody>
      </p:sp>
      <p:sp>
        <p:nvSpPr>
          <p:cNvPr id="4" name="Slide Number Placeholder 3"/>
          <p:cNvSpPr>
            <a:spLocks noGrp="1"/>
          </p:cNvSpPr>
          <p:nvPr>
            <p:ph type="sldNum" sz="quarter" idx="10"/>
          </p:nvPr>
        </p:nvSpPr>
        <p:spPr/>
        <p:txBody>
          <a:bodyPr/>
          <a:lstStyle/>
          <a:p>
            <a:fld id="{F3C5368E-E84F-D44C-BF90-DA312DFA79B6}" type="slidenum">
              <a:rPr lang="en-US" smtClean="0"/>
              <a:t>23</a:t>
            </a:fld>
            <a:endParaRPr lang="en-US"/>
          </a:p>
        </p:txBody>
      </p:sp>
    </p:spTree>
    <p:extLst>
      <p:ext uri="{BB962C8B-B14F-4D97-AF65-F5344CB8AC3E}">
        <p14:creationId xmlns:p14="http://schemas.microsoft.com/office/powerpoint/2010/main" val="15220476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the ”DURATION</a:t>
            </a:r>
            <a:r>
              <a:rPr lang="en-US" baseline="0" dirty="0"/>
              <a:t> stuff” HERE TOO</a:t>
            </a:r>
          </a:p>
          <a:p>
            <a:endParaRPr lang="en-US" baseline="0" dirty="0"/>
          </a:p>
          <a:p>
            <a:r>
              <a:rPr lang="en-US" b="1" baseline="0" dirty="0"/>
              <a:t>VEROVIO INTERPRETS ALL NOTES AS </a:t>
            </a:r>
            <a:r>
              <a:rPr lang="en-US" baseline="0" dirty="0"/>
              <a:t>HAVING THE DURATIONAL VALUE GIVEN BY THE </a:t>
            </a:r>
            <a:r>
              <a:rPr lang="en-US" b="1" baseline="0" dirty="0"/>
              <a:t>MENSURATION</a:t>
            </a:r>
          </a:p>
          <a:p>
            <a:r>
              <a:rPr lang="en-US" b="1" baseline="0" dirty="0"/>
              <a:t>UNLESS, THE MODIFICATION ON THE DURATION OF A NOTE IS ENCODED WITHIN THE NOTE</a:t>
            </a:r>
          </a:p>
          <a:p>
            <a:r>
              <a:rPr lang="en-US" b="1" baseline="0" dirty="0"/>
              <a:t>WHICH IS WHAT THE SCORING-UP TOOL DOES.</a:t>
            </a:r>
          </a:p>
          <a:p>
            <a:endParaRPr lang="en-US" b="1" baseline="0" dirty="0"/>
          </a:p>
          <a:p>
            <a:r>
              <a:rPr lang="en-US" b="1" baseline="0" dirty="0"/>
              <a:t>WE NEED TO ENCODE THE EFFECT OF THAT MODIFICATION</a:t>
            </a:r>
          </a:p>
          <a:p>
            <a:r>
              <a:rPr lang="en-US" b="1" baseline="0" dirty="0"/>
              <a:t>THIS IS, WE NEED TO ENCODE THE MODIFIED DURATION.</a:t>
            </a:r>
          </a:p>
        </p:txBody>
      </p:sp>
      <p:sp>
        <p:nvSpPr>
          <p:cNvPr id="4" name="Slide Number Placeholder 3"/>
          <p:cNvSpPr>
            <a:spLocks noGrp="1"/>
          </p:cNvSpPr>
          <p:nvPr>
            <p:ph type="sldNum" sz="quarter" idx="10"/>
          </p:nvPr>
        </p:nvSpPr>
        <p:spPr/>
        <p:txBody>
          <a:bodyPr/>
          <a:lstStyle/>
          <a:p>
            <a:fld id="{F3C5368E-E84F-D44C-BF90-DA312DFA79B6}" type="slidenum">
              <a:rPr lang="en-US" smtClean="0"/>
              <a:t>24</a:t>
            </a:fld>
            <a:endParaRPr lang="en-US"/>
          </a:p>
        </p:txBody>
      </p:sp>
    </p:spTree>
    <p:extLst>
      <p:ext uri="{BB962C8B-B14F-4D97-AF65-F5344CB8AC3E}">
        <p14:creationId xmlns:p14="http://schemas.microsoft.com/office/powerpoint/2010/main" val="2002074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here:</a:t>
            </a:r>
          </a:p>
          <a:p>
            <a:pPr marL="171450" indent="-171450">
              <a:buFont typeface="Arial" charset="0"/>
              <a:buChar char="•"/>
            </a:pPr>
            <a:r>
              <a:rPr lang="en-US" dirty="0"/>
              <a:t>The</a:t>
            </a:r>
            <a:r>
              <a:rPr lang="en-US" baseline="0" dirty="0"/>
              <a:t> Imperfections</a:t>
            </a:r>
          </a:p>
          <a:p>
            <a:pPr marL="171450" indent="-171450">
              <a:buFont typeface="Arial" charset="0"/>
              <a:buChar char="•"/>
            </a:pPr>
            <a:r>
              <a:rPr lang="en-US" baseline="0" dirty="0"/>
              <a:t>The Alterations</a:t>
            </a:r>
          </a:p>
          <a:p>
            <a:pPr marL="171450" indent="-171450">
              <a:buFont typeface="Arial" charset="0"/>
              <a:buChar char="•"/>
            </a:pPr>
            <a:r>
              <a:rPr lang="en-US" baseline="0" dirty="0"/>
              <a:t>The coloration</a:t>
            </a:r>
          </a:p>
          <a:p>
            <a:pPr marL="171450" indent="-171450">
              <a:buFont typeface="Arial" charset="0"/>
              <a:buChar char="•"/>
            </a:pPr>
            <a:r>
              <a:rPr lang="en-US" baseline="0" dirty="0"/>
              <a:t>The distinct dots</a:t>
            </a:r>
            <a:endParaRPr lang="en-US" dirty="0"/>
          </a:p>
        </p:txBody>
      </p:sp>
      <p:sp>
        <p:nvSpPr>
          <p:cNvPr id="4" name="Slide Number Placeholder 3"/>
          <p:cNvSpPr>
            <a:spLocks noGrp="1"/>
          </p:cNvSpPr>
          <p:nvPr>
            <p:ph type="sldNum" sz="quarter" idx="10"/>
          </p:nvPr>
        </p:nvSpPr>
        <p:spPr/>
        <p:txBody>
          <a:bodyPr/>
          <a:lstStyle/>
          <a:p>
            <a:fld id="{F3C5368E-E84F-D44C-BF90-DA312DFA79B6}" type="slidenum">
              <a:rPr lang="en-US" smtClean="0"/>
              <a:t>25</a:t>
            </a:fld>
            <a:endParaRPr lang="en-US"/>
          </a:p>
        </p:txBody>
      </p:sp>
    </p:spTree>
    <p:extLst>
      <p:ext uri="{BB962C8B-B14F-4D97-AF65-F5344CB8AC3E}">
        <p14:creationId xmlns:p14="http://schemas.microsoft.com/office/powerpoint/2010/main" val="16940003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[After 2] which is </a:t>
            </a:r>
            <a:r>
              <a:rPr lang="en-US" b="1" dirty="0"/>
              <a:t>obscured by</a:t>
            </a:r>
            <a:r>
              <a:rPr lang="en-US" dirty="0"/>
              <a:t> the </a:t>
            </a:r>
            <a:r>
              <a:rPr lang="en-US" b="1" dirty="0"/>
              <a:t>separate-parts layout </a:t>
            </a:r>
            <a:r>
              <a:rPr lang="en-US" dirty="0"/>
              <a:t>of the </a:t>
            </a:r>
            <a:r>
              <a:rPr lang="en-US" b="1" dirty="0"/>
              <a:t>original sources</a:t>
            </a:r>
          </a:p>
          <a:p>
            <a:r>
              <a:rPr lang="en-US" dirty="0"/>
              <a:t>[After 3] Making it </a:t>
            </a:r>
            <a:r>
              <a:rPr lang="en-US" b="1" dirty="0"/>
              <a:t>faithful to the source</a:t>
            </a:r>
            <a:r>
              <a:rPr lang="en-US" dirty="0"/>
              <a:t>, </a:t>
            </a:r>
            <a:r>
              <a:rPr lang="en-US" b="1" dirty="0"/>
              <a:t>while</a:t>
            </a:r>
            <a:r>
              <a:rPr lang="en-US" dirty="0"/>
              <a:t> </a:t>
            </a:r>
            <a:r>
              <a:rPr lang="en-US" b="1" dirty="0"/>
              <a:t>providing</a:t>
            </a:r>
            <a:r>
              <a:rPr lang="en-US" b="1" baseline="0" dirty="0"/>
              <a:t> additional information </a:t>
            </a:r>
            <a:r>
              <a:rPr lang="en-US" baseline="0" dirty="0"/>
              <a:t>(regarding the vertical sonorities)</a:t>
            </a:r>
            <a:endParaRPr lang="en-US" dirty="0"/>
          </a:p>
        </p:txBody>
      </p:sp>
      <p:sp>
        <p:nvSpPr>
          <p:cNvPr id="4" name="Slide Number Placeholder 3"/>
          <p:cNvSpPr>
            <a:spLocks noGrp="1"/>
          </p:cNvSpPr>
          <p:nvPr>
            <p:ph type="sldNum" sz="quarter" idx="10"/>
          </p:nvPr>
        </p:nvSpPr>
        <p:spPr/>
        <p:txBody>
          <a:bodyPr/>
          <a:lstStyle/>
          <a:p>
            <a:fld id="{F3C5368E-E84F-D44C-BF90-DA312DFA79B6}" type="slidenum">
              <a:rPr lang="en-US" smtClean="0"/>
              <a:t>26</a:t>
            </a:fld>
            <a:endParaRPr lang="en-US"/>
          </a:p>
        </p:txBody>
      </p:sp>
    </p:spTree>
    <p:extLst>
      <p:ext uri="{BB962C8B-B14F-4D97-AF65-F5344CB8AC3E}">
        <p14:creationId xmlns:p14="http://schemas.microsoft.com/office/powerpoint/2010/main" val="1056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future work, we will use Optical Music Recognition (OMR) to …</a:t>
            </a:r>
          </a:p>
          <a:p>
            <a:r>
              <a:rPr lang="en-US" dirty="0"/>
              <a:t>OMR works just as OCR (Optical Character Recognition), with OCR you can scan a page of text and recognize the characters. In OMR, you can scan a page of music and recognize the notes.</a:t>
            </a:r>
          </a:p>
          <a:p>
            <a:r>
              <a:rPr lang="en-US" dirty="0"/>
              <a:t>We will use OMR to [click] (note shape and pitch)</a:t>
            </a:r>
          </a:p>
          <a:p>
            <a:r>
              <a:rPr lang="en-US" dirty="0"/>
              <a:t>We are developing these tools at McGill, currently for chant.</a:t>
            </a:r>
          </a:p>
        </p:txBody>
      </p:sp>
      <p:sp>
        <p:nvSpPr>
          <p:cNvPr id="4" name="Slide Number Placeholder 3"/>
          <p:cNvSpPr>
            <a:spLocks noGrp="1"/>
          </p:cNvSpPr>
          <p:nvPr>
            <p:ph type="sldNum" sz="quarter" idx="10"/>
          </p:nvPr>
        </p:nvSpPr>
        <p:spPr/>
        <p:txBody>
          <a:bodyPr/>
          <a:lstStyle/>
          <a:p>
            <a:fld id="{F3C5368E-E84F-D44C-BF90-DA312DFA79B6}" type="slidenum">
              <a:rPr lang="en-US" smtClean="0"/>
              <a:t>27</a:t>
            </a:fld>
            <a:endParaRPr lang="en-US"/>
          </a:p>
        </p:txBody>
      </p:sp>
    </p:spTree>
    <p:extLst>
      <p:ext uri="{BB962C8B-B14F-4D97-AF65-F5344CB8AC3E}">
        <p14:creationId xmlns:p14="http://schemas.microsoft.com/office/powerpoint/2010/main" val="41518866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Then, we will score these up.</a:t>
            </a:r>
          </a:p>
        </p:txBody>
      </p:sp>
      <p:sp>
        <p:nvSpPr>
          <p:cNvPr id="4" name="Slide Number Placeholder 3"/>
          <p:cNvSpPr>
            <a:spLocks noGrp="1"/>
          </p:cNvSpPr>
          <p:nvPr>
            <p:ph type="sldNum" sz="quarter" idx="10"/>
          </p:nvPr>
        </p:nvSpPr>
        <p:spPr/>
        <p:txBody>
          <a:bodyPr/>
          <a:lstStyle/>
          <a:p>
            <a:fld id="{F3C5368E-E84F-D44C-BF90-DA312DFA79B6}" type="slidenum">
              <a:rPr lang="en-US" smtClean="0"/>
              <a:t>28</a:t>
            </a:fld>
            <a:endParaRPr lang="en-US"/>
          </a:p>
        </p:txBody>
      </p:sp>
    </p:spTree>
    <p:extLst>
      <p:ext uri="{BB962C8B-B14F-4D97-AF65-F5344CB8AC3E}">
        <p14:creationId xmlns:p14="http://schemas.microsoft.com/office/powerpoint/2010/main" val="30113850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r>
              <a:rPr lang="en-US" baseline="0" dirty="0"/>
              <a:t>A procedure of two parts:</a:t>
            </a:r>
          </a:p>
          <a:p>
            <a:pPr marL="228600" indent="-228600">
              <a:buFont typeface="+mj-lt"/>
              <a:buAutoNum type="arabicPeriod"/>
            </a:pPr>
            <a:r>
              <a:rPr lang="en-US" baseline="0" dirty="0"/>
              <a:t>From which we would obtain the Mensural MEI files encoding each voice. These files capture only the information present in the sources (this is, pitch and note symbols)</a:t>
            </a:r>
          </a:p>
          <a:p>
            <a:pPr marL="228600" indent="-228600">
              <a:buFont typeface="+mj-lt"/>
              <a:buAutoNum type="arabicPeriod"/>
            </a:pPr>
            <a:r>
              <a:rPr lang="en-US" baseline="0" dirty="0"/>
              <a:t>These are the input files of the Scoring-up, which finds the durational values of all the notes within these files based on contextual and non-contextual cues and returns the Mensural MEI file encoding the score.</a:t>
            </a:r>
            <a:endParaRPr lang="en-US" dirty="0"/>
          </a:p>
        </p:txBody>
      </p:sp>
      <p:sp>
        <p:nvSpPr>
          <p:cNvPr id="4" name="Slide Number Placeholder 3"/>
          <p:cNvSpPr>
            <a:spLocks noGrp="1"/>
          </p:cNvSpPr>
          <p:nvPr>
            <p:ph type="sldNum" sz="quarter" idx="10"/>
          </p:nvPr>
        </p:nvSpPr>
        <p:spPr/>
        <p:txBody>
          <a:bodyPr/>
          <a:lstStyle/>
          <a:p>
            <a:fld id="{F3C5368E-E84F-D44C-BF90-DA312DFA79B6}" type="slidenum">
              <a:rPr lang="en-US" smtClean="0"/>
              <a:t>29</a:t>
            </a:fld>
            <a:endParaRPr lang="en-US"/>
          </a:p>
        </p:txBody>
      </p:sp>
    </p:spTree>
    <p:extLst>
      <p:ext uri="{BB962C8B-B14F-4D97-AF65-F5344CB8AC3E}">
        <p14:creationId xmlns:p14="http://schemas.microsoft.com/office/powerpoint/2010/main" val="29963714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3" name="Shape 4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04700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15000"/>
              </a:lnSpc>
              <a:spcBef>
                <a:spcPts val="0"/>
              </a:spcBef>
              <a:spcAft>
                <a:spcPts val="1600"/>
              </a:spcAft>
              <a:buClr>
                <a:schemeClr val="dk1"/>
              </a:buClr>
              <a:buSzPct val="91666"/>
              <a:buFont typeface="Wingdings" pitchFamily="2" charset="2"/>
              <a:buNone/>
              <a:tabLst/>
              <a:defRPr/>
            </a:pPr>
            <a:r>
              <a:rPr lang="en-US" sz="1600" b="0" dirty="0"/>
              <a:t>So here we have the </a:t>
            </a:r>
            <a:r>
              <a:rPr lang="en-US" sz="1600" b="1" dirty="0"/>
              <a:t>same piece</a:t>
            </a:r>
            <a:r>
              <a:rPr lang="en-US" sz="1600" b="0" dirty="0"/>
              <a:t> (just in </a:t>
            </a:r>
            <a:r>
              <a:rPr lang="en-US" sz="1600" b="1" dirty="0"/>
              <a:t>score</a:t>
            </a:r>
            <a:r>
              <a:rPr lang="en-US" sz="1600" b="0" dirty="0"/>
              <a:t> format)</a:t>
            </a:r>
          </a:p>
          <a:p>
            <a:pPr marL="0" marR="0" lvl="0" indent="0" algn="l" defTabSz="914400" rtl="0" eaLnBrk="1" fontAlgn="auto" latinLnBrk="0" hangingPunct="1">
              <a:lnSpc>
                <a:spcPct val="115000"/>
              </a:lnSpc>
              <a:spcBef>
                <a:spcPts val="0"/>
              </a:spcBef>
              <a:spcAft>
                <a:spcPts val="1600"/>
              </a:spcAft>
              <a:buClr>
                <a:schemeClr val="dk1"/>
              </a:buClr>
              <a:buSzPct val="91666"/>
              <a:buFont typeface="Wingdings" pitchFamily="2" charset="2"/>
              <a:buNone/>
              <a:tabLst/>
              <a:defRPr/>
            </a:pPr>
            <a:r>
              <a:rPr lang="en-US" sz="1600" b="0" dirty="0"/>
              <a:t>You have </a:t>
            </a:r>
            <a:r>
              <a:rPr lang="en-US" sz="1600" b="1" dirty="0"/>
              <a:t>access</a:t>
            </a:r>
            <a:r>
              <a:rPr lang="en-US" sz="1600" b="0" dirty="0"/>
              <a:t> to the </a:t>
            </a:r>
            <a:r>
              <a:rPr lang="en-US" sz="1600" b="1" dirty="0"/>
              <a:t>same melodic information</a:t>
            </a:r>
          </a:p>
          <a:p>
            <a:pPr marL="0" marR="0" lvl="0" indent="0" algn="l" defTabSz="914400" rtl="0" eaLnBrk="1" fontAlgn="auto" latinLnBrk="0" hangingPunct="1">
              <a:lnSpc>
                <a:spcPct val="115000"/>
              </a:lnSpc>
              <a:spcBef>
                <a:spcPts val="0"/>
              </a:spcBef>
              <a:spcAft>
                <a:spcPts val="1600"/>
              </a:spcAft>
              <a:buClr>
                <a:schemeClr val="dk1"/>
              </a:buClr>
              <a:buSzPct val="91666"/>
              <a:buFont typeface="Wingdings" pitchFamily="2" charset="2"/>
              <a:buNone/>
              <a:tabLst/>
              <a:defRPr/>
            </a:pPr>
            <a:r>
              <a:rPr lang="en-US" sz="1600" b="1" dirty="0"/>
              <a:t>But also</a:t>
            </a:r>
            <a:r>
              <a:rPr lang="en-US" sz="1600" b="0" dirty="0"/>
              <a:t> --&gt; the </a:t>
            </a:r>
            <a:r>
              <a:rPr lang="en-US" sz="1600" b="1" dirty="0"/>
              <a:t>vertical</a:t>
            </a:r>
            <a:r>
              <a:rPr lang="en-US" sz="1600" b="0" dirty="0"/>
              <a:t> sonorities. You can visualize ... </a:t>
            </a:r>
          </a:p>
          <a:p>
            <a:pPr marL="0" marR="0" lvl="0" indent="0" algn="l" defTabSz="914400" rtl="0" eaLnBrk="1" fontAlgn="auto" latinLnBrk="0" hangingPunct="1">
              <a:lnSpc>
                <a:spcPct val="115000"/>
              </a:lnSpc>
              <a:spcBef>
                <a:spcPts val="0"/>
              </a:spcBef>
              <a:spcAft>
                <a:spcPts val="1600"/>
              </a:spcAft>
              <a:buClr>
                <a:schemeClr val="dk1"/>
              </a:buClr>
              <a:buSzPct val="91666"/>
              <a:buFont typeface="Wingdings" pitchFamily="2" charset="2"/>
              <a:buNone/>
              <a:tabLst/>
              <a:defRPr/>
            </a:pPr>
            <a:endParaRPr lang="en-US" sz="1600" b="0" dirty="0"/>
          </a:p>
          <a:p>
            <a:pPr marL="0" marR="0" lvl="0" indent="0" algn="l" defTabSz="914400" rtl="0" eaLnBrk="1" fontAlgn="auto" latinLnBrk="0" hangingPunct="1">
              <a:lnSpc>
                <a:spcPct val="115000"/>
              </a:lnSpc>
              <a:spcBef>
                <a:spcPts val="0"/>
              </a:spcBef>
              <a:spcAft>
                <a:spcPts val="1600"/>
              </a:spcAft>
              <a:buClr>
                <a:schemeClr val="dk1"/>
              </a:buClr>
              <a:buSzPct val="91666"/>
              <a:buFont typeface="Wingdings" pitchFamily="2" charset="2"/>
              <a:buNone/>
              <a:tabLst/>
              <a:defRPr/>
            </a:pPr>
            <a:r>
              <a:rPr lang="en-US" sz="1600" dirty="0"/>
              <a:t>To facilitate </a:t>
            </a:r>
            <a:r>
              <a:rPr lang="en-US" sz="1600" u="sng" dirty="0"/>
              <a:t>counterpoint studies </a:t>
            </a:r>
            <a:r>
              <a:rPr lang="en-US" sz="1600" dirty="0"/>
              <a:t>(this is, the study of the relation between the voices)</a:t>
            </a:r>
            <a:endParaRPr lang="en-US" sz="1600" b="0" dirty="0"/>
          </a:p>
          <a:p>
            <a:pPr marL="0" marR="0" lvl="0" indent="0" algn="l" defTabSz="914400" rtl="0" eaLnBrk="1" fontAlgn="auto" latinLnBrk="0" hangingPunct="1">
              <a:lnSpc>
                <a:spcPct val="115000"/>
              </a:lnSpc>
              <a:spcBef>
                <a:spcPts val="0"/>
              </a:spcBef>
              <a:spcAft>
                <a:spcPts val="1600"/>
              </a:spcAft>
              <a:buClr>
                <a:schemeClr val="dk1"/>
              </a:buClr>
              <a:buSzPct val="91666"/>
              <a:buFont typeface="Wingdings" pitchFamily="2" charset="2"/>
              <a:buNone/>
              <a:tabLst/>
              <a:defRPr/>
            </a:pPr>
            <a:endParaRPr lang="en-US" sz="1600" b="1" dirty="0"/>
          </a:p>
          <a:p>
            <a:pPr marL="285750" marR="0" lvl="0" indent="-285750" algn="l" defTabSz="914400" rtl="0" eaLnBrk="1" fontAlgn="auto" latinLnBrk="0" hangingPunct="1">
              <a:lnSpc>
                <a:spcPct val="115000"/>
              </a:lnSpc>
              <a:spcBef>
                <a:spcPts val="0"/>
              </a:spcBef>
              <a:spcAft>
                <a:spcPts val="1600"/>
              </a:spcAft>
              <a:buClr>
                <a:schemeClr val="dk1"/>
              </a:buClr>
              <a:buSzPct val="91666"/>
              <a:buFont typeface="Wingdings" pitchFamily="2" charset="2"/>
              <a:buChar char="à"/>
              <a:tabLst/>
              <a:defRPr/>
            </a:pPr>
            <a:r>
              <a:rPr lang="en-US" sz="1600" b="1" dirty="0"/>
              <a:t>Goal: </a:t>
            </a:r>
            <a:r>
              <a:rPr lang="en-US" sz="1600" b="0" dirty="0"/>
              <a:t>pass from this representation [parts] to this representation [score]</a:t>
            </a:r>
          </a:p>
          <a:p>
            <a:pPr marL="285750" marR="0" lvl="0" indent="-285750" algn="l" defTabSz="914400" rtl="0" eaLnBrk="1" fontAlgn="auto" latinLnBrk="0" hangingPunct="1">
              <a:lnSpc>
                <a:spcPct val="115000"/>
              </a:lnSpc>
              <a:spcBef>
                <a:spcPts val="0"/>
              </a:spcBef>
              <a:spcAft>
                <a:spcPts val="1600"/>
              </a:spcAft>
              <a:buClr>
                <a:schemeClr val="dk1"/>
              </a:buClr>
              <a:buSzPct val="91666"/>
              <a:buFont typeface="Wingdings" pitchFamily="2" charset="2"/>
              <a:buChar char="à"/>
              <a:tabLst/>
              <a:defRPr/>
            </a:pPr>
            <a:r>
              <a:rPr lang="en-US" sz="1600" b="0" baseline="0" dirty="0">
                <a:solidFill>
                  <a:schemeClr val="dk2"/>
                </a:solidFill>
              </a:rPr>
              <a:t>We </a:t>
            </a:r>
            <a:r>
              <a:rPr lang="en-US" sz="1600" b="1" baseline="0" dirty="0">
                <a:solidFill>
                  <a:schemeClr val="dk2"/>
                </a:solidFill>
              </a:rPr>
              <a:t>REFER</a:t>
            </a:r>
            <a:r>
              <a:rPr lang="en-US" sz="1600" b="0" baseline="0" dirty="0">
                <a:solidFill>
                  <a:schemeClr val="dk2"/>
                </a:solidFill>
              </a:rPr>
              <a:t> to this process as </a:t>
            </a:r>
            <a:r>
              <a:rPr lang="en-US" sz="1600" b="1" baseline="0" dirty="0">
                <a:solidFill>
                  <a:schemeClr val="dk2"/>
                </a:solidFill>
              </a:rPr>
              <a:t>SCORING UP</a:t>
            </a:r>
          </a:p>
          <a:p>
            <a:pPr marL="285750" marR="0" lvl="0" indent="-285750" algn="l" defTabSz="914400" rtl="0" eaLnBrk="1" fontAlgn="auto" latinLnBrk="0" hangingPunct="1">
              <a:lnSpc>
                <a:spcPct val="115000"/>
              </a:lnSpc>
              <a:spcBef>
                <a:spcPts val="0"/>
              </a:spcBef>
              <a:spcAft>
                <a:spcPts val="1600"/>
              </a:spcAft>
              <a:buClr>
                <a:schemeClr val="dk1"/>
              </a:buClr>
              <a:buSzPct val="91666"/>
              <a:buFont typeface="Wingdings" pitchFamily="2" charset="2"/>
              <a:buChar char="à"/>
              <a:tabLst/>
              <a:defRPr/>
            </a:pPr>
            <a:r>
              <a:rPr lang="en-US" sz="1600" b="0" baseline="0" dirty="0">
                <a:solidFill>
                  <a:schemeClr val="dk2"/>
                </a:solidFill>
              </a:rPr>
              <a:t>We are </a:t>
            </a:r>
            <a:r>
              <a:rPr lang="en-US" sz="1600" b="1" baseline="0" dirty="0">
                <a:solidFill>
                  <a:schemeClr val="dk2"/>
                </a:solidFill>
              </a:rPr>
              <a:t>developing</a:t>
            </a:r>
            <a:r>
              <a:rPr lang="en-US" sz="1600" b="0" baseline="0" dirty="0">
                <a:solidFill>
                  <a:schemeClr val="dk2"/>
                </a:solidFill>
              </a:rPr>
              <a:t> an </a:t>
            </a:r>
            <a:r>
              <a:rPr lang="en-US" sz="1600" b="1" baseline="0" dirty="0">
                <a:solidFill>
                  <a:schemeClr val="dk2"/>
                </a:solidFill>
              </a:rPr>
              <a:t>Automatic Scoring-Up Tool</a:t>
            </a:r>
          </a:p>
          <a:p>
            <a:pPr marL="0" marR="0" lvl="0" indent="0" algn="l" defTabSz="914400" rtl="0" eaLnBrk="1" fontAlgn="auto" latinLnBrk="0" hangingPunct="1">
              <a:lnSpc>
                <a:spcPct val="115000"/>
              </a:lnSpc>
              <a:spcBef>
                <a:spcPts val="0"/>
              </a:spcBef>
              <a:spcAft>
                <a:spcPts val="1600"/>
              </a:spcAft>
              <a:buClr>
                <a:schemeClr val="dk1"/>
              </a:buClr>
              <a:buSzPct val="91666"/>
              <a:buFont typeface="Wingdings" pitchFamily="2" charset="2"/>
              <a:buNone/>
              <a:tabLst/>
              <a:defRPr/>
            </a:pPr>
            <a:endParaRPr lang="en-US" sz="1600" b="1" baseline="0" dirty="0">
              <a:solidFill>
                <a:schemeClr val="dk2"/>
              </a:solidFill>
            </a:endParaRPr>
          </a:p>
        </p:txBody>
      </p:sp>
    </p:spTree>
    <p:extLst>
      <p:ext uri="{BB962C8B-B14F-4D97-AF65-F5344CB8AC3E}">
        <p14:creationId xmlns:p14="http://schemas.microsoft.com/office/powerpoint/2010/main" val="4775239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3C5368E-E84F-D44C-BF90-DA312DFA79B6}" type="slidenum">
              <a:rPr lang="en-US" smtClean="0"/>
              <a:t>31</a:t>
            </a:fld>
            <a:endParaRPr lang="en-US"/>
          </a:p>
        </p:txBody>
      </p:sp>
    </p:spTree>
    <p:extLst>
      <p:ext uri="{BB962C8B-B14F-4D97-AF65-F5344CB8AC3E}">
        <p14:creationId xmlns:p14="http://schemas.microsoft.com/office/powerpoint/2010/main" val="4102142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which basically:</a:t>
            </a:r>
          </a:p>
          <a:p>
            <a:pPr marL="171450" indent="-171450">
              <a:buFont typeface="Arial" panose="020B0604020202020204" pitchFamily="34" charset="0"/>
              <a:buChar char="•"/>
            </a:pPr>
            <a:r>
              <a:rPr lang="en-US" sz="1200" dirty="0"/>
              <a:t>Will </a:t>
            </a:r>
            <a:r>
              <a:rPr lang="en-US" sz="1200" b="1" u="sng" dirty="0"/>
              <a:t>take</a:t>
            </a:r>
            <a:r>
              <a:rPr lang="en-US" sz="1200" dirty="0"/>
              <a:t> a </a:t>
            </a:r>
            <a:r>
              <a:rPr lang="en-US" sz="1200" b="1" dirty="0"/>
              <a:t>set of files</a:t>
            </a:r>
            <a:r>
              <a:rPr lang="en-US" sz="1200" dirty="0"/>
              <a:t>, </a:t>
            </a:r>
            <a:r>
              <a:rPr lang="en-US" sz="1200" b="1" dirty="0"/>
              <a:t>each</a:t>
            </a:r>
            <a:r>
              <a:rPr lang="en-US" sz="1200" dirty="0"/>
              <a:t> of them </a:t>
            </a:r>
            <a:r>
              <a:rPr lang="en-US" sz="1200" b="1" dirty="0"/>
              <a:t>contains information</a:t>
            </a:r>
            <a:r>
              <a:rPr lang="en-US" sz="1200" dirty="0"/>
              <a:t> regarding a single part. </a:t>
            </a:r>
          </a:p>
          <a:p>
            <a:pPr marL="171450" indent="-171450">
              <a:buFont typeface="Arial" panose="020B0604020202020204" pitchFamily="34" charset="0"/>
              <a:buChar char="•"/>
            </a:pPr>
            <a:r>
              <a:rPr lang="en-US" sz="1200" dirty="0"/>
              <a:t>The Scoring-up tool </a:t>
            </a:r>
            <a:r>
              <a:rPr lang="en-US" sz="1200" b="1" u="sng" dirty="0"/>
              <a:t>process</a:t>
            </a:r>
            <a:r>
              <a:rPr lang="en-US" sz="1200" dirty="0"/>
              <a:t> these files </a:t>
            </a:r>
          </a:p>
          <a:p>
            <a:pPr marL="171450" indent="-171450">
              <a:buFont typeface="Arial" panose="020B0604020202020204" pitchFamily="34" charset="0"/>
              <a:buChar char="•"/>
            </a:pPr>
            <a:r>
              <a:rPr lang="en-US" sz="1200" dirty="0"/>
              <a:t>And </a:t>
            </a:r>
            <a:r>
              <a:rPr lang="en-US" sz="1200" b="1" dirty="0"/>
              <a:t>returns</a:t>
            </a:r>
            <a:r>
              <a:rPr lang="en-US" sz="1200" dirty="0"/>
              <a:t> a </a:t>
            </a:r>
            <a:r>
              <a:rPr lang="en-US" sz="1200" b="1" dirty="0"/>
              <a:t>single file </a:t>
            </a:r>
            <a:r>
              <a:rPr lang="en-US" sz="1200" dirty="0"/>
              <a:t>that will </a:t>
            </a:r>
            <a:r>
              <a:rPr lang="en-US" sz="1200" b="1" dirty="0"/>
              <a:t>represent</a:t>
            </a:r>
            <a:r>
              <a:rPr lang="en-US" sz="1200" dirty="0"/>
              <a:t> the piece in </a:t>
            </a:r>
            <a:r>
              <a:rPr lang="en-US" sz="1200" b="1" dirty="0"/>
              <a:t>score format</a:t>
            </a:r>
            <a:r>
              <a:rPr lang="en-US" sz="1200" dirty="0"/>
              <a:t>.</a:t>
            </a:r>
          </a:p>
          <a:p>
            <a:endParaRPr lang="en-US" sz="1200" dirty="0"/>
          </a:p>
          <a:p>
            <a:r>
              <a:rPr lang="en-US" sz="1200" b="1" dirty="0"/>
              <a:t>So, even</a:t>
            </a:r>
            <a:r>
              <a:rPr lang="en-US" sz="1200" b="1" baseline="0" dirty="0"/>
              <a:t> though the TASK of the "scoring-up tool" SEEMS PRETTY SIMPLE (just lining-up the notes of the different voices), it is COMPLICATED BY THE NATURE OF THE NOTATION ITSELF.</a:t>
            </a:r>
          </a:p>
          <a:p>
            <a:endParaRPr lang="en-US" sz="1200" baseline="0" dirty="0"/>
          </a:p>
          <a:p>
            <a:r>
              <a:rPr lang="en-US" sz="1200" baseline="0" dirty="0"/>
              <a:t>[CLICK!] So lets talk about mensural notation...</a:t>
            </a:r>
            <a:endParaRPr lang="en-US" sz="1200" dirty="0"/>
          </a:p>
        </p:txBody>
      </p:sp>
      <p:sp>
        <p:nvSpPr>
          <p:cNvPr id="4" name="Slide Number Placeholder 3"/>
          <p:cNvSpPr>
            <a:spLocks noGrp="1"/>
          </p:cNvSpPr>
          <p:nvPr>
            <p:ph type="sldNum" sz="quarter" idx="10"/>
          </p:nvPr>
        </p:nvSpPr>
        <p:spPr/>
        <p:txBody>
          <a:bodyPr/>
          <a:lstStyle/>
          <a:p>
            <a:fld id="{F3C5368E-E84F-D44C-BF90-DA312DFA79B6}" type="slidenum">
              <a:rPr lang="en-US" smtClean="0"/>
              <a:t>4</a:t>
            </a:fld>
            <a:endParaRPr lang="en-US"/>
          </a:p>
        </p:txBody>
      </p:sp>
    </p:spTree>
    <p:extLst>
      <p:ext uri="{BB962C8B-B14F-4D97-AF65-F5344CB8AC3E}">
        <p14:creationId xmlns:p14="http://schemas.microsoft.com/office/powerpoint/2010/main" val="3242150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this short tutorial I am going to give you the basics of mensural notation, which are actually the foundations behind the scoring-up tool</a:t>
            </a:r>
            <a:endParaRPr lang="en-US" dirty="0"/>
          </a:p>
        </p:txBody>
      </p:sp>
      <p:sp>
        <p:nvSpPr>
          <p:cNvPr id="4" name="Slide Number Placeholder 3"/>
          <p:cNvSpPr>
            <a:spLocks noGrp="1"/>
          </p:cNvSpPr>
          <p:nvPr>
            <p:ph type="sldNum" sz="quarter" idx="10"/>
          </p:nvPr>
        </p:nvSpPr>
        <p:spPr/>
        <p:txBody>
          <a:bodyPr/>
          <a:lstStyle/>
          <a:p>
            <a:fld id="{F3C5368E-E84F-D44C-BF90-DA312DFA79B6}" type="slidenum">
              <a:rPr lang="en-US" smtClean="0"/>
              <a:t>5</a:t>
            </a:fld>
            <a:endParaRPr lang="en-US"/>
          </a:p>
        </p:txBody>
      </p:sp>
    </p:spTree>
    <p:extLst>
      <p:ext uri="{BB962C8B-B14F-4D97-AF65-F5344CB8AC3E}">
        <p14:creationId xmlns:p14="http://schemas.microsoft.com/office/powerpoint/2010/main" val="462411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Clr>
                <a:schemeClr val="dk1"/>
              </a:buClr>
              <a:buSzPct val="91666"/>
              <a:buFont typeface="Arial"/>
              <a:buNone/>
            </a:pPr>
            <a:r>
              <a:rPr lang="en-CA" sz="1600" baseline="0" dirty="0">
                <a:solidFill>
                  <a:schemeClr val="dk2"/>
                </a:solidFill>
              </a:rPr>
              <a:t>Mensural notation is the immediate predecessor of our Common Western Music Notation system, and when IT started, we already had an EXPLICIT way to notate PITCH:</a:t>
            </a:r>
          </a:p>
          <a:p>
            <a:pPr marL="285750" lvl="0" indent="-285750" rtl="0">
              <a:lnSpc>
                <a:spcPct val="115000"/>
              </a:lnSpc>
              <a:spcBef>
                <a:spcPts val="0"/>
              </a:spcBef>
              <a:spcAft>
                <a:spcPts val="1600"/>
              </a:spcAft>
              <a:buClr>
                <a:schemeClr val="dk1"/>
              </a:buClr>
              <a:buSzPct val="91666"/>
              <a:buFont typeface="Arial" charset="0"/>
              <a:buChar char="•"/>
            </a:pPr>
            <a:r>
              <a:rPr lang="en-CA" sz="1600" baseline="0" dirty="0">
                <a:solidFill>
                  <a:schemeClr val="dk2"/>
                </a:solidFill>
              </a:rPr>
              <a:t>Staff-lines</a:t>
            </a:r>
          </a:p>
          <a:p>
            <a:pPr marL="285750" lvl="0" indent="-285750" rtl="0">
              <a:lnSpc>
                <a:spcPct val="115000"/>
              </a:lnSpc>
              <a:spcBef>
                <a:spcPts val="0"/>
              </a:spcBef>
              <a:spcAft>
                <a:spcPts val="1600"/>
              </a:spcAft>
              <a:buClr>
                <a:schemeClr val="dk1"/>
              </a:buClr>
              <a:buSzPct val="91666"/>
              <a:buFont typeface="Arial" charset="0"/>
              <a:buChar char="•"/>
            </a:pPr>
            <a:r>
              <a:rPr lang="en-CA" sz="1600" baseline="0" dirty="0">
                <a:solidFill>
                  <a:schemeClr val="dk2"/>
                </a:solidFill>
              </a:rPr>
              <a:t>Clefs</a:t>
            </a:r>
          </a:p>
          <a:p>
            <a:pPr marL="0" lvl="0" indent="0" rtl="0">
              <a:lnSpc>
                <a:spcPct val="115000"/>
              </a:lnSpc>
              <a:spcBef>
                <a:spcPts val="0"/>
              </a:spcBef>
              <a:spcAft>
                <a:spcPts val="1600"/>
              </a:spcAft>
              <a:buClr>
                <a:schemeClr val="dk1"/>
              </a:buClr>
              <a:buSzPct val="91666"/>
              <a:buFont typeface="Arial" charset="0"/>
              <a:buNone/>
            </a:pPr>
            <a:r>
              <a:rPr lang="en-CA" sz="1600" baseline="0" dirty="0">
                <a:solidFill>
                  <a:schemeClr val="dk2"/>
                </a:solidFill>
              </a:rPr>
              <a:t>But the </a:t>
            </a:r>
            <a:r>
              <a:rPr lang="en-CA" sz="1600" u="sng" baseline="0" dirty="0">
                <a:solidFill>
                  <a:schemeClr val="dk2"/>
                </a:solidFill>
              </a:rPr>
              <a:t>same</a:t>
            </a:r>
            <a:r>
              <a:rPr lang="en-CA" sz="1600" baseline="0" dirty="0">
                <a:solidFill>
                  <a:schemeClr val="dk2"/>
                </a:solidFill>
              </a:rPr>
              <a:t> </a:t>
            </a:r>
            <a:r>
              <a:rPr lang="en-CA" sz="1600" u="sng" baseline="0" dirty="0">
                <a:solidFill>
                  <a:schemeClr val="dk2"/>
                </a:solidFill>
              </a:rPr>
              <a:t>did not</a:t>
            </a:r>
            <a:r>
              <a:rPr lang="en-CA" sz="1600" baseline="0" dirty="0">
                <a:solidFill>
                  <a:schemeClr val="dk2"/>
                </a:solidFill>
              </a:rPr>
              <a:t> </a:t>
            </a:r>
            <a:r>
              <a:rPr lang="en-CA" sz="1600" u="sng" baseline="0" dirty="0">
                <a:solidFill>
                  <a:schemeClr val="dk2"/>
                </a:solidFill>
              </a:rPr>
              <a:t>applied</a:t>
            </a:r>
            <a:r>
              <a:rPr lang="en-CA" sz="1600" baseline="0" dirty="0">
                <a:solidFill>
                  <a:schemeClr val="dk2"/>
                </a:solidFill>
              </a:rPr>
              <a:t> to </a:t>
            </a:r>
            <a:r>
              <a:rPr lang="en-CA" sz="1600" u="sng" baseline="0" dirty="0">
                <a:solidFill>
                  <a:schemeClr val="dk2"/>
                </a:solidFill>
              </a:rPr>
              <a:t>rhythm</a:t>
            </a:r>
            <a:r>
              <a:rPr lang="en-CA" sz="1600" baseline="0" dirty="0">
                <a:solidFill>
                  <a:schemeClr val="dk2"/>
                </a:solidFill>
              </a:rPr>
              <a:t> </a:t>
            </a:r>
            <a:r>
              <a:rPr lang="en-CA" sz="1600" u="sng" baseline="0" dirty="0">
                <a:solidFill>
                  <a:schemeClr val="dk2"/>
                </a:solidFill>
              </a:rPr>
              <a:t>yet</a:t>
            </a:r>
            <a:r>
              <a:rPr lang="en-CA" sz="1600" baseline="0" dirty="0">
                <a:solidFill>
                  <a:schemeClr val="dk2"/>
                </a:solidFill>
              </a:rPr>
              <a:t>.</a:t>
            </a:r>
          </a:p>
          <a:p>
            <a:pPr marL="0" lvl="0" indent="0" rtl="0">
              <a:lnSpc>
                <a:spcPct val="115000"/>
              </a:lnSpc>
              <a:spcBef>
                <a:spcPts val="0"/>
              </a:spcBef>
              <a:spcAft>
                <a:spcPts val="1600"/>
              </a:spcAft>
              <a:buClr>
                <a:schemeClr val="dk1"/>
              </a:buClr>
              <a:buSzPct val="91666"/>
              <a:buFont typeface="Arial" charset="0"/>
              <a:buNone/>
            </a:pPr>
            <a:endParaRPr lang="en-CA" sz="1600" baseline="0" dirty="0">
              <a:solidFill>
                <a:schemeClr val="dk2"/>
              </a:solidFill>
            </a:endParaRPr>
          </a:p>
          <a:p>
            <a:pPr marL="0" lvl="0" indent="0" rtl="0">
              <a:lnSpc>
                <a:spcPct val="115000"/>
              </a:lnSpc>
              <a:spcBef>
                <a:spcPts val="0"/>
              </a:spcBef>
              <a:spcAft>
                <a:spcPts val="1600"/>
              </a:spcAft>
              <a:buClr>
                <a:schemeClr val="dk1"/>
              </a:buClr>
              <a:buSzPct val="91666"/>
              <a:buFont typeface="Arial" charset="0"/>
              <a:buNone/>
            </a:pPr>
            <a:r>
              <a:rPr lang="en-CA" sz="1600" baseline="0" dirty="0">
                <a:solidFill>
                  <a:schemeClr val="dk2"/>
                </a:solidFill>
              </a:rPr>
              <a:t>1. We already had </a:t>
            </a:r>
            <a:r>
              <a:rPr lang="en-CA" sz="1600" b="1" u="sng" baseline="0" dirty="0">
                <a:solidFill>
                  <a:schemeClr val="dk2"/>
                </a:solidFill>
              </a:rPr>
              <a:t>DIFFERENT NOTE-SHAPES</a:t>
            </a:r>
            <a:r>
              <a:rPr lang="en-CA" sz="1600" baseline="0" dirty="0">
                <a:solidFill>
                  <a:schemeClr val="dk2"/>
                </a:solidFill>
              </a:rPr>
              <a:t> as you can see here, BUT  they </a:t>
            </a:r>
            <a:r>
              <a:rPr lang="en-CA" sz="1600" u="sng" baseline="0" dirty="0">
                <a:solidFill>
                  <a:schemeClr val="dk2"/>
                </a:solidFill>
              </a:rPr>
              <a:t>did not EXPLICITLY</a:t>
            </a:r>
            <a:r>
              <a:rPr lang="en-CA" sz="1600" baseline="0" dirty="0">
                <a:solidFill>
                  <a:schemeClr val="dk2"/>
                </a:solidFill>
              </a:rPr>
              <a:t> conveyed the duration of the note. </a:t>
            </a:r>
          </a:p>
          <a:p>
            <a:pPr marL="0" lvl="0" indent="0" rtl="0">
              <a:lnSpc>
                <a:spcPct val="115000"/>
              </a:lnSpc>
              <a:spcBef>
                <a:spcPts val="0"/>
              </a:spcBef>
              <a:spcAft>
                <a:spcPts val="1600"/>
              </a:spcAft>
              <a:buClr>
                <a:schemeClr val="dk1"/>
              </a:buClr>
              <a:buSzPct val="91666"/>
              <a:buFont typeface="Arial" charset="0"/>
              <a:buNone/>
            </a:pPr>
            <a:r>
              <a:rPr lang="en-CA" sz="1600" baseline="0" dirty="0">
                <a:solidFill>
                  <a:schemeClr val="dk2"/>
                </a:solidFill>
              </a:rPr>
              <a:t>2. It is </a:t>
            </a:r>
            <a:r>
              <a:rPr lang="en-CA" sz="1600" u="sng" baseline="0" dirty="0">
                <a:solidFill>
                  <a:schemeClr val="dk2"/>
                </a:solidFill>
              </a:rPr>
              <a:t>COMMON</a:t>
            </a:r>
            <a:r>
              <a:rPr lang="en-CA" sz="1600" baseline="0" dirty="0">
                <a:solidFill>
                  <a:schemeClr val="dk2"/>
                </a:solidFill>
              </a:rPr>
              <a:t> to have the </a:t>
            </a:r>
            <a:r>
              <a:rPr lang="en-CA" sz="1600" u="sng" baseline="0" dirty="0">
                <a:solidFill>
                  <a:schemeClr val="dk2"/>
                </a:solidFill>
              </a:rPr>
              <a:t>SAME note shape</a:t>
            </a:r>
            <a:r>
              <a:rPr lang="en-CA" sz="1600" baseline="0" dirty="0">
                <a:solidFill>
                  <a:schemeClr val="dk2"/>
                </a:solidFill>
              </a:rPr>
              <a:t> being used twice, even next to each other, and representing </a:t>
            </a:r>
            <a:r>
              <a:rPr lang="en-CA" sz="1600" u="sng" baseline="0" dirty="0">
                <a:solidFill>
                  <a:schemeClr val="dk2"/>
                </a:solidFill>
              </a:rPr>
              <a:t>different durations</a:t>
            </a:r>
            <a:r>
              <a:rPr lang="en-CA" sz="1600" baseline="0" dirty="0">
                <a:solidFill>
                  <a:schemeClr val="dk2"/>
                </a:solidFill>
              </a:rPr>
              <a:t>…</a:t>
            </a:r>
          </a:p>
          <a:p>
            <a:pPr marL="0" lvl="0" indent="0" rtl="0">
              <a:lnSpc>
                <a:spcPct val="115000"/>
              </a:lnSpc>
              <a:spcBef>
                <a:spcPts val="0"/>
              </a:spcBef>
              <a:spcAft>
                <a:spcPts val="1600"/>
              </a:spcAft>
              <a:buClr>
                <a:schemeClr val="dk1"/>
              </a:buClr>
              <a:buSzPct val="91666"/>
              <a:buFont typeface="Arial" charset="0"/>
              <a:buNone/>
            </a:pPr>
            <a:endParaRPr lang="en-CA" sz="1600" baseline="0" dirty="0">
              <a:solidFill>
                <a:schemeClr val="dk2"/>
              </a:solidFill>
            </a:endParaRPr>
          </a:p>
          <a:p>
            <a:pPr marL="0" lvl="0" indent="0" rtl="0">
              <a:lnSpc>
                <a:spcPct val="115000"/>
              </a:lnSpc>
              <a:spcBef>
                <a:spcPts val="0"/>
              </a:spcBef>
              <a:spcAft>
                <a:spcPts val="1600"/>
              </a:spcAft>
              <a:buClr>
                <a:schemeClr val="dk1"/>
              </a:buClr>
              <a:buSzPct val="91666"/>
              <a:buFont typeface="Arial" charset="0"/>
              <a:buNone/>
            </a:pPr>
            <a:r>
              <a:rPr lang="en-CA" sz="1600" b="1" baseline="0">
                <a:solidFill>
                  <a:schemeClr val="dk2"/>
                </a:solidFill>
              </a:rPr>
              <a:t>3. This </a:t>
            </a:r>
            <a:r>
              <a:rPr lang="en-CA" sz="1600" b="1" baseline="0" dirty="0">
                <a:solidFill>
                  <a:schemeClr val="dk2"/>
                </a:solidFill>
              </a:rPr>
              <a:t>AMBIGUITY of the note DURATION COMPLICATES the SCORING-UP TASK, because in order to line the notes up we need to know their duration.</a:t>
            </a:r>
          </a:p>
        </p:txBody>
      </p:sp>
    </p:spTree>
    <p:extLst>
      <p:ext uri="{BB962C8B-B14F-4D97-AF65-F5344CB8AC3E}">
        <p14:creationId xmlns:p14="http://schemas.microsoft.com/office/powerpoint/2010/main" val="2042746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15000"/>
              </a:lnSpc>
              <a:spcBef>
                <a:spcPts val="0"/>
              </a:spcBef>
              <a:spcAft>
                <a:spcPts val="1600"/>
              </a:spcAft>
              <a:buClrTx/>
              <a:buSzTx/>
              <a:buFontTx/>
              <a:buNone/>
              <a:tabLst/>
              <a:defRPr/>
            </a:pPr>
            <a:r>
              <a:rPr lang="en-CA" dirty="0"/>
              <a:t>Like I said, we already have different note shapes and there is a clear hierarchy regarding the note duration</a:t>
            </a:r>
          </a:p>
          <a:p>
            <a:pPr marL="0" marR="0" lvl="0" indent="0" algn="l" defTabSz="914400" rtl="0" eaLnBrk="1" fontAlgn="auto" latinLnBrk="0" hangingPunct="1">
              <a:lnSpc>
                <a:spcPct val="115000"/>
              </a:lnSpc>
              <a:spcBef>
                <a:spcPts val="0"/>
              </a:spcBef>
              <a:spcAft>
                <a:spcPts val="1600"/>
              </a:spcAft>
              <a:buClrTx/>
              <a:buSzTx/>
              <a:buFontTx/>
              <a:buNone/>
              <a:tabLst/>
              <a:defRPr/>
            </a:pPr>
            <a:r>
              <a:rPr lang="en-CA" dirty="0"/>
              <a:t>But, each note shape can have </a:t>
            </a:r>
            <a:r>
              <a:rPr lang="en-CA" b="1" u="sng" dirty="0"/>
              <a:t>two</a:t>
            </a:r>
            <a:r>
              <a:rPr lang="en-CA" dirty="0"/>
              <a:t> different values, it can be ternary (perfect) or binary (imperfect).</a:t>
            </a:r>
          </a:p>
          <a:p>
            <a:pPr marL="0" marR="0" lvl="0" indent="0" algn="l" defTabSz="914400" rtl="0" eaLnBrk="1" fontAlgn="auto" latinLnBrk="0" hangingPunct="1">
              <a:lnSpc>
                <a:spcPct val="115000"/>
              </a:lnSpc>
              <a:spcBef>
                <a:spcPts val="0"/>
              </a:spcBef>
              <a:spcAft>
                <a:spcPts val="1600"/>
              </a:spcAft>
              <a:buClrTx/>
              <a:buSzTx/>
              <a:buFontTx/>
              <a:buNone/>
              <a:tabLst/>
              <a:defRPr/>
            </a:pPr>
            <a:endParaRPr lang="en-CA" dirty="0"/>
          </a:p>
          <a:p>
            <a:pPr lvl="0" rtl="0">
              <a:lnSpc>
                <a:spcPct val="115000"/>
              </a:lnSpc>
              <a:spcBef>
                <a:spcPts val="0"/>
              </a:spcBef>
              <a:spcAft>
                <a:spcPts val="1600"/>
              </a:spcAft>
              <a:buNone/>
            </a:pPr>
            <a:r>
              <a:rPr lang="en-CA" b="1" dirty="0"/>
              <a:t>So we have examples like ... in which (3, 2)</a:t>
            </a:r>
          </a:p>
          <a:p>
            <a:pPr lvl="0" rtl="0">
              <a:lnSpc>
                <a:spcPct val="115000"/>
              </a:lnSpc>
              <a:spcBef>
                <a:spcPts val="0"/>
              </a:spcBef>
              <a:spcAft>
                <a:spcPts val="1600"/>
              </a:spcAft>
              <a:buNone/>
            </a:pPr>
            <a:endParaRPr lang="en-CA" b="1" dirty="0"/>
          </a:p>
          <a:p>
            <a:pPr lvl="0" rtl="0">
              <a:lnSpc>
                <a:spcPct val="115000"/>
              </a:lnSpc>
              <a:spcBef>
                <a:spcPts val="0"/>
              </a:spcBef>
              <a:spcAft>
                <a:spcPts val="1600"/>
              </a:spcAft>
              <a:buNone/>
            </a:pPr>
            <a:r>
              <a:rPr lang="en-CA" b="1" dirty="0"/>
              <a:t>So, how do we know what is the value of a note?</a:t>
            </a:r>
          </a:p>
          <a:p>
            <a:pPr lvl="0" rtl="0">
              <a:lnSpc>
                <a:spcPct val="115000"/>
              </a:lnSpc>
              <a:spcBef>
                <a:spcPts val="0"/>
              </a:spcBef>
              <a:spcAft>
                <a:spcPts val="1600"/>
              </a:spcAft>
              <a:buNone/>
            </a:pPr>
            <a:r>
              <a:rPr lang="en-CA" dirty="0"/>
              <a:t>We have this IMPORTANT concept in mensural notation: MENSURATION</a:t>
            </a:r>
          </a:p>
          <a:p>
            <a:pPr lvl="0" rtl="0">
              <a:lnSpc>
                <a:spcPct val="115000"/>
              </a:lnSpc>
              <a:spcBef>
                <a:spcPts val="0"/>
              </a:spcBef>
              <a:spcAft>
                <a:spcPts val="1600"/>
              </a:spcAft>
              <a:buNone/>
            </a:pPr>
            <a:r>
              <a:rPr lang="en-CA" dirty="0"/>
              <a:t>So</a:t>
            </a:r>
            <a:r>
              <a:rPr lang="en-CA" baseline="0" dirty="0"/>
              <a:t> what about …? In imperfect mensuration </a:t>
            </a:r>
            <a:r>
              <a:rPr lang="en-CA" baseline="0" dirty="0">
                <a:sym typeface="Wingdings"/>
              </a:rPr>
              <a:t> </a:t>
            </a:r>
            <a:r>
              <a:rPr lang="en-CA" b="1" baseline="0">
                <a:sym typeface="Wingdings"/>
              </a:rPr>
              <a:t>No Ambiguity</a:t>
            </a:r>
          </a:p>
          <a:p>
            <a:pPr lvl="0" rtl="0">
              <a:lnSpc>
                <a:spcPct val="115000"/>
              </a:lnSpc>
              <a:spcBef>
                <a:spcPts val="0"/>
              </a:spcBef>
              <a:spcAft>
                <a:spcPts val="1600"/>
              </a:spcAft>
              <a:buNone/>
            </a:pPr>
            <a:endParaRPr lang="en-CA" b="1" baseline="0" dirty="0">
              <a:sym typeface="Wingdings"/>
            </a:endParaRPr>
          </a:p>
          <a:p>
            <a:pPr marL="0" lvl="0" indent="0" rtl="0">
              <a:lnSpc>
                <a:spcPct val="115000"/>
              </a:lnSpc>
              <a:spcBef>
                <a:spcPts val="0"/>
              </a:spcBef>
              <a:spcAft>
                <a:spcPts val="1600"/>
              </a:spcAft>
              <a:buFont typeface="Arial" charset="0"/>
              <a:buNone/>
            </a:pPr>
            <a:r>
              <a:rPr lang="en-CA" baseline="0" dirty="0"/>
              <a:t>The challenge occurs when dealing with PERFECT MENSURATION at ANY OF THESE FOUR NOTE-LEVELS (it could be in the four at once). [CHANGE SLIDE]</a:t>
            </a:r>
          </a:p>
        </p:txBody>
      </p:sp>
    </p:spTree>
    <p:extLst>
      <p:ext uri="{BB962C8B-B14F-4D97-AF65-F5344CB8AC3E}">
        <p14:creationId xmlns:p14="http://schemas.microsoft.com/office/powerpoint/2010/main" val="1831179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aseline="0" dirty="0"/>
              <a:t>The MENSURATION gives us a semifixed relation between the duration of the notes, but that relation can be changed by the context (I.E., THE NOTES AROUND)</a:t>
            </a:r>
          </a:p>
          <a:p>
            <a:endParaRPr lang="en-US" dirty="0"/>
          </a:p>
          <a:p>
            <a:r>
              <a:rPr lang="en-US" dirty="0"/>
              <a:t>AND IT IS THIS CONTEXT-DEPENDENCY ISSUE THAT IS THE MAIN FOCUS OF THE SCORING-UP TOOL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 dirty="0">
                <a:solidFill>
                  <a:schemeClr val="dk1"/>
                </a:solidFill>
              </a:rPr>
              <a:t>There are certain principles on how context affects the note value. I am not going to enumerate all of these principles, but I will give an example of the general idea of on how these principles work.</a:t>
            </a:r>
          </a:p>
          <a:p>
            <a:endParaRPr lang="en-US" dirty="0"/>
          </a:p>
        </p:txBody>
      </p:sp>
      <p:sp>
        <p:nvSpPr>
          <p:cNvPr id="4" name="Slide Number Placeholder 3"/>
          <p:cNvSpPr>
            <a:spLocks noGrp="1"/>
          </p:cNvSpPr>
          <p:nvPr>
            <p:ph type="sldNum" sz="quarter" idx="10"/>
          </p:nvPr>
        </p:nvSpPr>
        <p:spPr/>
        <p:txBody>
          <a:bodyPr/>
          <a:lstStyle/>
          <a:p>
            <a:fld id="{F3C5368E-E84F-D44C-BF90-DA312DFA79B6}" type="slidenum">
              <a:rPr lang="en-US" smtClean="0"/>
              <a:t>8</a:t>
            </a:fld>
            <a:endParaRPr lang="en-US"/>
          </a:p>
        </p:txBody>
      </p:sp>
    </p:spTree>
    <p:extLst>
      <p:ext uri="{BB962C8B-B14F-4D97-AF65-F5344CB8AC3E}">
        <p14:creationId xmlns:p14="http://schemas.microsoft.com/office/powerpoint/2010/main" val="1219687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00000"/>
              </a:lnSpc>
              <a:spcBef>
                <a:spcPts val="0"/>
              </a:spcBef>
              <a:buNone/>
            </a:pPr>
            <a:r>
              <a:rPr lang="en-CA" dirty="0"/>
              <a:t>1. This breve is perfect, this breve is perfect, </a:t>
            </a:r>
            <a:r>
              <a:rPr lang="en-CA" u="sng" dirty="0"/>
              <a:t>and so on</a:t>
            </a:r>
            <a:r>
              <a:rPr lang="en-CA" dirty="0"/>
              <a:t>…</a:t>
            </a:r>
          </a:p>
          <a:p>
            <a:pPr lvl="0" rtl="0">
              <a:lnSpc>
                <a:spcPct val="100000"/>
              </a:lnSpc>
              <a:spcBef>
                <a:spcPts val="0"/>
              </a:spcBef>
              <a:buNone/>
            </a:pPr>
            <a:r>
              <a:rPr lang="en-CA" b="0" dirty="0"/>
              <a:t>2. That is the </a:t>
            </a:r>
            <a:r>
              <a:rPr lang="en-CA" b="0" u="sng" dirty="0"/>
              <a:t>idea in perfect mensuration</a:t>
            </a:r>
            <a:r>
              <a:rPr lang="en-CA" b="0" dirty="0"/>
              <a:t>, we have this triple meter, </a:t>
            </a:r>
            <a:r>
              <a:rPr lang="en-CA" b="0" u="sng" dirty="0"/>
              <a:t>WE MOVE IN A SERIES OF PERFECTIONS</a:t>
            </a:r>
          </a:p>
          <a:p>
            <a:pPr lvl="0" rtl="0">
              <a:lnSpc>
                <a:spcPct val="100000"/>
              </a:lnSpc>
              <a:spcBef>
                <a:spcPts val="0"/>
              </a:spcBef>
              <a:buNone/>
            </a:pPr>
            <a:r>
              <a:rPr lang="en-CA" b="0" dirty="0"/>
              <a:t>3. [</a:t>
            </a:r>
            <a:r>
              <a:rPr lang="en-CA" b="0" u="sng" dirty="0"/>
              <a:t>green</a:t>
            </a:r>
            <a:r>
              <a:rPr lang="en-CA" b="0" dirty="0"/>
              <a:t> square] </a:t>
            </a:r>
            <a:r>
              <a:rPr lang="en-CA" b="0" u="sng" dirty="0"/>
              <a:t>Two modifications</a:t>
            </a:r>
          </a:p>
          <a:p>
            <a:pPr lvl="0" rtl="0">
              <a:lnSpc>
                <a:spcPct val="100000"/>
              </a:lnSpc>
              <a:spcBef>
                <a:spcPts val="0"/>
              </a:spcBef>
              <a:buNone/>
            </a:pPr>
            <a:r>
              <a:rPr lang="en-CA" b="0" dirty="0"/>
              <a:t>4. [Principles!] --&gt; Outlined by </a:t>
            </a:r>
            <a:r>
              <a:rPr lang="en-CA" b="1" dirty="0"/>
              <a:t>Franco of Cologne</a:t>
            </a:r>
            <a:r>
              <a:rPr lang="en-CA" b="0" dirty="0"/>
              <a:t> (ca. 1280)</a:t>
            </a:r>
          </a:p>
          <a:p>
            <a:pPr lvl="0" rtl="0">
              <a:lnSpc>
                <a:spcPct val="100000"/>
              </a:lnSpc>
              <a:spcBef>
                <a:spcPts val="0"/>
              </a:spcBef>
              <a:buNone/>
            </a:pPr>
            <a:r>
              <a:rPr lang="en-CA" b="0" dirty="0"/>
              <a:t>5. </a:t>
            </a:r>
            <a:r>
              <a:rPr lang="en-CA" b="0" u="sng" dirty="0"/>
              <a:t>Written</a:t>
            </a:r>
            <a:r>
              <a:rPr lang="en-CA" b="0" dirty="0"/>
              <a:t> in </a:t>
            </a:r>
            <a:r>
              <a:rPr lang="en-CA" b="0" u="sng" dirty="0"/>
              <a:t>terms of</a:t>
            </a:r>
            <a:r>
              <a:rPr lang="en-CA" b="0" dirty="0"/>
              <a:t> </a:t>
            </a:r>
            <a:r>
              <a:rPr lang="en-CA" b="1" u="sng" dirty="0"/>
              <a:t>these kinds of sequences </a:t>
            </a:r>
            <a:r>
              <a:rPr lang="en-CA" b="0" dirty="0"/>
              <a:t>--&gt; </a:t>
            </a:r>
            <a:r>
              <a:rPr lang="en-CA" b="1" u="sng" dirty="0"/>
              <a:t>delimited</a:t>
            </a:r>
            <a:r>
              <a:rPr lang="en-CA" b="0" dirty="0"/>
              <a:t> by notes that are </a:t>
            </a:r>
            <a:r>
              <a:rPr lang="en-CA" b="1" u="sng" dirty="0"/>
              <a:t>supposed to </a:t>
            </a:r>
            <a:r>
              <a:rPr lang="en-CA" b="0" u="sng" dirty="0"/>
              <a:t>be </a:t>
            </a:r>
            <a:r>
              <a:rPr lang="en-CA" b="1" u="sng" dirty="0"/>
              <a:t>perfect</a:t>
            </a:r>
            <a:r>
              <a:rPr lang="en-CA" b="0" u="none" dirty="0"/>
              <a:t> </a:t>
            </a:r>
            <a:r>
              <a:rPr lang="en-CA" b="0" dirty="0"/>
              <a:t>--&gt; </a:t>
            </a:r>
            <a:r>
              <a:rPr lang="en-CA" b="1" u="sng" dirty="0"/>
              <a:t>number</a:t>
            </a:r>
            <a:r>
              <a:rPr lang="en-CA" b="0" u="sng" dirty="0"/>
              <a:t> of notes</a:t>
            </a:r>
            <a:r>
              <a:rPr lang="en-CA" b="0" u="none" dirty="0"/>
              <a:t> </a:t>
            </a:r>
            <a:r>
              <a:rPr lang="en-CA" b="0" dirty="0"/>
              <a:t>--&gt; </a:t>
            </a:r>
            <a:r>
              <a:rPr lang="en-CA" b="1" u="sng" dirty="0"/>
              <a:t>modification</a:t>
            </a:r>
            <a:r>
              <a:rPr lang="en-CA" b="0" dirty="0"/>
              <a:t>.</a:t>
            </a:r>
          </a:p>
          <a:p>
            <a:pPr lvl="0" rtl="0">
              <a:lnSpc>
                <a:spcPct val="100000"/>
              </a:lnSpc>
              <a:spcBef>
                <a:spcPts val="0"/>
              </a:spcBef>
              <a:buNone/>
            </a:pPr>
            <a:r>
              <a:rPr lang="en-CA" b="0" dirty="0"/>
              <a:t>6. </a:t>
            </a:r>
            <a:r>
              <a:rPr lang="en-US" dirty="0"/>
              <a:t>So the scoring-up DEALS with the CONTEXT-DEPENDENT nature of mensural notation by IMPLEMENTING these</a:t>
            </a:r>
            <a:r>
              <a:rPr lang="en-US" baseline="0" dirty="0"/>
              <a:t> PRINCIPLES of IMP and ALT</a:t>
            </a:r>
          </a:p>
        </p:txBody>
      </p:sp>
    </p:spTree>
    <p:extLst>
      <p:ext uri="{BB962C8B-B14F-4D97-AF65-F5344CB8AC3E}">
        <p14:creationId xmlns:p14="http://schemas.microsoft.com/office/powerpoint/2010/main" val="621482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0ECD1C0-3D89-1142-B4F3-313F13B305AD}" type="datetime1">
              <a:rPr lang="en-CA" smtClean="0"/>
              <a:t>2019-12-04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D0A19-ECB0-1B4B-B8D3-F4B6C0AE6EF8}" type="slidenum">
              <a:rPr lang="en-US" smtClean="0"/>
              <a:t>‹#›</a:t>
            </a:fld>
            <a:endParaRPr lang="en-US"/>
          </a:p>
        </p:txBody>
      </p:sp>
    </p:spTree>
    <p:extLst>
      <p:ext uri="{BB962C8B-B14F-4D97-AF65-F5344CB8AC3E}">
        <p14:creationId xmlns:p14="http://schemas.microsoft.com/office/powerpoint/2010/main" val="271562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E5E9A9-5FF7-8741-A1E0-E2E5CDDC616B}" type="datetime1">
              <a:rPr lang="en-CA" smtClean="0"/>
              <a:t>2019-12-04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D0A19-ECB0-1B4B-B8D3-F4B6C0AE6EF8}" type="slidenum">
              <a:rPr lang="en-US" smtClean="0"/>
              <a:t>‹#›</a:t>
            </a:fld>
            <a:endParaRPr lang="en-US"/>
          </a:p>
        </p:txBody>
      </p:sp>
    </p:spTree>
    <p:extLst>
      <p:ext uri="{BB962C8B-B14F-4D97-AF65-F5344CB8AC3E}">
        <p14:creationId xmlns:p14="http://schemas.microsoft.com/office/powerpoint/2010/main" val="1668617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750885-0790-4141-9574-D40F55CC7D85}" type="datetime1">
              <a:rPr lang="en-CA" smtClean="0"/>
              <a:t>2019-12-04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D0A19-ECB0-1B4B-B8D3-F4B6C0AE6EF8}" type="slidenum">
              <a:rPr lang="en-US" smtClean="0"/>
              <a:t>‹#›</a:t>
            </a:fld>
            <a:endParaRPr lang="en-US"/>
          </a:p>
        </p:txBody>
      </p:sp>
    </p:spTree>
    <p:extLst>
      <p:ext uri="{BB962C8B-B14F-4D97-AF65-F5344CB8AC3E}">
        <p14:creationId xmlns:p14="http://schemas.microsoft.com/office/powerpoint/2010/main" val="4612249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415600" y="740800"/>
            <a:ext cx="3744000" cy="1007600"/>
          </a:xfrm>
          <a:prstGeom prst="rect">
            <a:avLst/>
          </a:prstGeom>
        </p:spPr>
        <p:txBody>
          <a:bodyPr lIns="91425" tIns="91425" rIns="91425" bIns="91425" anchor="b" anchorCtr="0"/>
          <a:lstStyle>
            <a:lvl1pPr lvl="0">
              <a:spcBef>
                <a:spcPts val="0"/>
              </a:spcBef>
              <a:buSzPct val="100000"/>
              <a:defRPr sz="3200"/>
            </a:lvl1pPr>
            <a:lvl2pPr lvl="1">
              <a:spcBef>
                <a:spcPts val="0"/>
              </a:spcBef>
              <a:buSzPct val="100000"/>
              <a:defRPr sz="3200"/>
            </a:lvl2pPr>
            <a:lvl3pPr lvl="2">
              <a:spcBef>
                <a:spcPts val="0"/>
              </a:spcBef>
              <a:buSzPct val="100000"/>
              <a:defRPr sz="3200"/>
            </a:lvl3pPr>
            <a:lvl4pPr lvl="3">
              <a:spcBef>
                <a:spcPts val="0"/>
              </a:spcBef>
              <a:buSzPct val="100000"/>
              <a:defRPr sz="3200"/>
            </a:lvl4pPr>
            <a:lvl5pPr lvl="4">
              <a:spcBef>
                <a:spcPts val="0"/>
              </a:spcBef>
              <a:buSzPct val="100000"/>
              <a:defRPr sz="3200"/>
            </a:lvl5pPr>
            <a:lvl6pPr lvl="5">
              <a:spcBef>
                <a:spcPts val="0"/>
              </a:spcBef>
              <a:buSzPct val="100000"/>
              <a:defRPr sz="3200"/>
            </a:lvl6pPr>
            <a:lvl7pPr lvl="6">
              <a:spcBef>
                <a:spcPts val="0"/>
              </a:spcBef>
              <a:buSzPct val="100000"/>
              <a:defRPr sz="3200"/>
            </a:lvl7pPr>
            <a:lvl8pPr lvl="7">
              <a:spcBef>
                <a:spcPts val="0"/>
              </a:spcBef>
              <a:buSzPct val="100000"/>
              <a:defRPr sz="3200"/>
            </a:lvl8pPr>
            <a:lvl9pPr lvl="8">
              <a:spcBef>
                <a:spcPts val="0"/>
              </a:spcBef>
              <a:buSzPct val="100000"/>
              <a:defRPr sz="3200"/>
            </a:lvl9pPr>
          </a:lstStyle>
          <a:p>
            <a:endParaRPr/>
          </a:p>
        </p:txBody>
      </p:sp>
      <p:sp>
        <p:nvSpPr>
          <p:cNvPr id="30" name="Shape 30"/>
          <p:cNvSpPr txBox="1">
            <a:spLocks noGrp="1"/>
          </p:cNvSpPr>
          <p:nvPr>
            <p:ph type="body" idx="1"/>
          </p:nvPr>
        </p:nvSpPr>
        <p:spPr>
          <a:xfrm>
            <a:off x="415600" y="1852800"/>
            <a:ext cx="3744000" cy="4239200"/>
          </a:xfrm>
          <a:prstGeom prst="rect">
            <a:avLst/>
          </a:prstGeom>
        </p:spPr>
        <p:txBody>
          <a:bodyPr lIns="91425" tIns="91425" rIns="91425" bIns="91425" anchor="t" anchorCtr="0"/>
          <a:lstStyle>
            <a:lvl1pPr lvl="0">
              <a:spcBef>
                <a:spcPts val="0"/>
              </a:spcBef>
              <a:buSzPct val="100000"/>
              <a:defRPr sz="1600"/>
            </a:lvl1pPr>
            <a:lvl2pPr lvl="1">
              <a:spcBef>
                <a:spcPts val="0"/>
              </a:spcBef>
              <a:buSzPct val="100000"/>
              <a:defRPr sz="1600"/>
            </a:lvl2pPr>
            <a:lvl3pPr lvl="2">
              <a:spcBef>
                <a:spcPts val="0"/>
              </a:spcBef>
              <a:buSzPct val="100000"/>
              <a:defRPr sz="1600"/>
            </a:lvl3pPr>
            <a:lvl4pPr lvl="3">
              <a:spcBef>
                <a:spcPts val="0"/>
              </a:spcBef>
              <a:buSzPct val="100000"/>
              <a:defRPr sz="1600"/>
            </a:lvl4pPr>
            <a:lvl5pPr lvl="4">
              <a:spcBef>
                <a:spcPts val="0"/>
              </a:spcBef>
              <a:buSzPct val="100000"/>
              <a:defRPr sz="1600"/>
            </a:lvl5pPr>
            <a:lvl6pPr lvl="5">
              <a:spcBef>
                <a:spcPts val="0"/>
              </a:spcBef>
              <a:buSzPct val="100000"/>
              <a:defRPr sz="1600"/>
            </a:lvl6pPr>
            <a:lvl7pPr lvl="6">
              <a:spcBef>
                <a:spcPts val="0"/>
              </a:spcBef>
              <a:buSzPct val="100000"/>
              <a:defRPr sz="1600"/>
            </a:lvl7pPr>
            <a:lvl8pPr lvl="7">
              <a:spcBef>
                <a:spcPts val="0"/>
              </a:spcBef>
              <a:buSzPct val="100000"/>
              <a:defRPr sz="1600"/>
            </a:lvl8pPr>
            <a:lvl9pPr lvl="8">
              <a:spcBef>
                <a:spcPts val="0"/>
              </a:spcBef>
              <a:buSzPct val="100000"/>
              <a:defRPr sz="1600"/>
            </a:lvl9pPr>
          </a:lstStyle>
          <a:p>
            <a:endParaRPr/>
          </a:p>
        </p:txBody>
      </p:sp>
      <p:sp>
        <p:nvSpPr>
          <p:cNvPr id="31" name="Shape 3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8438598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15600" y="2867800"/>
            <a:ext cx="11360800" cy="1122400"/>
          </a:xfrm>
          <a:prstGeom prst="rect">
            <a:avLst/>
          </a:prstGeom>
        </p:spPr>
        <p:txBody>
          <a:bodyPr lIns="91425" tIns="91425" rIns="91425" bIns="91425" anchor="ctr"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5" name="Shape 1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5731779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71754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D28BFC-1BD2-0C46-B48F-8C2EAED2F48A}" type="datetime1">
              <a:rPr lang="en-CA" smtClean="0"/>
              <a:t>2019-12-04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D0A19-ECB0-1B4B-B8D3-F4B6C0AE6EF8}" type="slidenum">
              <a:rPr lang="en-US" smtClean="0"/>
              <a:t>‹#›</a:t>
            </a:fld>
            <a:endParaRPr lang="en-US"/>
          </a:p>
        </p:txBody>
      </p:sp>
    </p:spTree>
    <p:extLst>
      <p:ext uri="{BB962C8B-B14F-4D97-AF65-F5344CB8AC3E}">
        <p14:creationId xmlns:p14="http://schemas.microsoft.com/office/powerpoint/2010/main" val="754708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0377FD-FB0B-2F43-8828-8EB37ABAA5E3}" type="datetime1">
              <a:rPr lang="en-CA" smtClean="0"/>
              <a:t>2019-12-04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D0A19-ECB0-1B4B-B8D3-F4B6C0AE6EF8}" type="slidenum">
              <a:rPr lang="en-US" smtClean="0"/>
              <a:t>‹#›</a:t>
            </a:fld>
            <a:endParaRPr lang="en-US"/>
          </a:p>
        </p:txBody>
      </p:sp>
    </p:spTree>
    <p:extLst>
      <p:ext uri="{BB962C8B-B14F-4D97-AF65-F5344CB8AC3E}">
        <p14:creationId xmlns:p14="http://schemas.microsoft.com/office/powerpoint/2010/main" val="1351390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5D5B7EC-BE4C-9048-9BAE-FFAF7E3F2684}" type="datetime1">
              <a:rPr lang="en-CA" smtClean="0"/>
              <a:t>2019-12-04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9D0A19-ECB0-1B4B-B8D3-F4B6C0AE6EF8}" type="slidenum">
              <a:rPr lang="en-US" smtClean="0"/>
              <a:t>‹#›</a:t>
            </a:fld>
            <a:endParaRPr lang="en-US"/>
          </a:p>
        </p:txBody>
      </p:sp>
    </p:spTree>
    <p:extLst>
      <p:ext uri="{BB962C8B-B14F-4D97-AF65-F5344CB8AC3E}">
        <p14:creationId xmlns:p14="http://schemas.microsoft.com/office/powerpoint/2010/main" val="1038208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DE863CC-0EED-E947-82B6-44AB2AB3122D}" type="datetime1">
              <a:rPr lang="en-CA" smtClean="0"/>
              <a:t>2019-12-04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9D0A19-ECB0-1B4B-B8D3-F4B6C0AE6EF8}" type="slidenum">
              <a:rPr lang="en-US" smtClean="0"/>
              <a:t>‹#›</a:t>
            </a:fld>
            <a:endParaRPr lang="en-US"/>
          </a:p>
        </p:txBody>
      </p:sp>
    </p:spTree>
    <p:extLst>
      <p:ext uri="{BB962C8B-B14F-4D97-AF65-F5344CB8AC3E}">
        <p14:creationId xmlns:p14="http://schemas.microsoft.com/office/powerpoint/2010/main" val="873409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A4294F1-A4AB-6F4E-92EE-48016952BEBA}" type="datetime1">
              <a:rPr lang="en-CA" smtClean="0"/>
              <a:t>2019-12-04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9D0A19-ECB0-1B4B-B8D3-F4B6C0AE6EF8}" type="slidenum">
              <a:rPr lang="en-US" smtClean="0"/>
              <a:t>‹#›</a:t>
            </a:fld>
            <a:endParaRPr lang="en-US"/>
          </a:p>
        </p:txBody>
      </p:sp>
    </p:spTree>
    <p:extLst>
      <p:ext uri="{BB962C8B-B14F-4D97-AF65-F5344CB8AC3E}">
        <p14:creationId xmlns:p14="http://schemas.microsoft.com/office/powerpoint/2010/main" val="1338806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8C5A48-2F9E-C944-8F3D-2A162D5807D3}" type="datetime1">
              <a:rPr lang="en-CA" smtClean="0"/>
              <a:t>2019-12-04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9D0A19-ECB0-1B4B-B8D3-F4B6C0AE6EF8}" type="slidenum">
              <a:rPr lang="en-US" smtClean="0"/>
              <a:t>‹#›</a:t>
            </a:fld>
            <a:endParaRPr lang="en-US"/>
          </a:p>
        </p:txBody>
      </p:sp>
    </p:spTree>
    <p:extLst>
      <p:ext uri="{BB962C8B-B14F-4D97-AF65-F5344CB8AC3E}">
        <p14:creationId xmlns:p14="http://schemas.microsoft.com/office/powerpoint/2010/main" val="21332809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4BA47B2-3888-FC44-98E3-4427FE386BCC}" type="datetime1">
              <a:rPr lang="en-CA" smtClean="0"/>
              <a:t>2019-12-04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9D0A19-ECB0-1B4B-B8D3-F4B6C0AE6EF8}" type="slidenum">
              <a:rPr lang="en-US" smtClean="0"/>
              <a:t>‹#›</a:t>
            </a:fld>
            <a:endParaRPr lang="en-US"/>
          </a:p>
        </p:txBody>
      </p:sp>
    </p:spTree>
    <p:extLst>
      <p:ext uri="{BB962C8B-B14F-4D97-AF65-F5344CB8AC3E}">
        <p14:creationId xmlns:p14="http://schemas.microsoft.com/office/powerpoint/2010/main" val="1812599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7751AD-84D2-2343-B0FF-A5CDCF765F56}" type="datetime1">
              <a:rPr lang="en-CA" smtClean="0"/>
              <a:t>2019-12-04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9D0A19-ECB0-1B4B-B8D3-F4B6C0AE6EF8}" type="slidenum">
              <a:rPr lang="en-US" smtClean="0"/>
              <a:t>‹#›</a:t>
            </a:fld>
            <a:endParaRPr lang="en-US"/>
          </a:p>
        </p:txBody>
      </p:sp>
    </p:spTree>
    <p:extLst>
      <p:ext uri="{BB962C8B-B14F-4D97-AF65-F5344CB8AC3E}">
        <p14:creationId xmlns:p14="http://schemas.microsoft.com/office/powerpoint/2010/main" val="15904910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2305B6-D728-E545-8528-FC0DB0E547B2}" type="datetime1">
              <a:rPr lang="en-CA" smtClean="0"/>
              <a:t>2019-12-04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9D0A19-ECB0-1B4B-B8D3-F4B6C0AE6EF8}" type="slidenum">
              <a:rPr lang="en-US" smtClean="0"/>
              <a:t>‹#›</a:t>
            </a:fld>
            <a:endParaRPr lang="en-US"/>
          </a:p>
        </p:txBody>
      </p:sp>
    </p:spTree>
    <p:extLst>
      <p:ext uri="{BB962C8B-B14F-4D97-AF65-F5344CB8AC3E}">
        <p14:creationId xmlns:p14="http://schemas.microsoft.com/office/powerpoint/2010/main" val="19281132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4.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0.png"/><Relationship Id="rId5" Type="http://schemas.openxmlformats.org/officeDocument/2006/relationships/image" Target="../media/image13.png"/><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0.png"/><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0.png"/><Relationship Id="rId5" Type="http://schemas.openxmlformats.org/officeDocument/2006/relationships/image" Target="../media/image13.png"/><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8.png"/><Relationship Id="rId7"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measuringpolyphony.or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19.tiff"/><Relationship Id="rId4" Type="http://schemas.openxmlformats.org/officeDocument/2006/relationships/image" Target="../media/image20.tiff"/><Relationship Id="rId5" Type="http://schemas.openxmlformats.org/officeDocument/2006/relationships/image" Target="../media/image21.tiff"/><Relationship Id="rId6" Type="http://schemas.openxmlformats.org/officeDocument/2006/relationships/image" Target="../media/image22.tiff"/><Relationship Id="rId7" Type="http://schemas.openxmlformats.org/officeDocument/2006/relationships/image" Target="../media/image23.tiff"/><Relationship Id="rId8" Type="http://schemas.openxmlformats.org/officeDocument/2006/relationships/image" Target="../media/image24.tiff"/><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hyperlink" Target="mailto:martha.thomaeelias@mail.mcgill.ca" TargetMode="External"/><Relationship Id="rId4" Type="http://schemas.openxmlformats.org/officeDocument/2006/relationships/hyperlink" Target="https://github.com/elvis-project/scoring-up" TargetMode="External"/><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18.png"/><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4"/>
            <a:ext cx="9144000" cy="1884308"/>
          </a:xfrm>
        </p:spPr>
        <p:txBody>
          <a:bodyPr>
            <a:normAutofit/>
          </a:bodyPr>
          <a:lstStyle/>
          <a:p>
            <a:r>
              <a:rPr lang="en-US" dirty="0"/>
              <a:t>Automatic Scoring up of Parts in Mensural Notation</a:t>
            </a:r>
          </a:p>
        </p:txBody>
      </p:sp>
      <p:sp>
        <p:nvSpPr>
          <p:cNvPr id="3" name="Subtitle 2"/>
          <p:cNvSpPr>
            <a:spLocks noGrp="1"/>
          </p:cNvSpPr>
          <p:nvPr>
            <p:ph type="subTitle" idx="1"/>
          </p:nvPr>
        </p:nvSpPr>
        <p:spPr>
          <a:xfrm>
            <a:off x="1524000" y="3130658"/>
            <a:ext cx="9144000" cy="3006671"/>
          </a:xfrm>
        </p:spPr>
        <p:txBody>
          <a:bodyPr>
            <a:normAutofit fontScale="92500"/>
          </a:bodyPr>
          <a:lstStyle/>
          <a:p>
            <a:r>
              <a:rPr lang="en-US" dirty="0"/>
              <a:t>Martha E. Thomae, Julie E. Cumming, Ichiro Fujinaga</a:t>
            </a:r>
          </a:p>
          <a:p>
            <a:endParaRPr lang="en-US" dirty="0"/>
          </a:p>
          <a:p>
            <a:r>
              <a:rPr lang="en-US" dirty="0"/>
              <a:t>Centre for Interdisciplinary Research in Music Media and Technology (CIRMMT)</a:t>
            </a:r>
          </a:p>
          <a:p>
            <a:r>
              <a:rPr lang="en-US" dirty="0"/>
              <a:t>McGill University</a:t>
            </a:r>
          </a:p>
          <a:p>
            <a:endParaRPr lang="en-US" dirty="0"/>
          </a:p>
          <a:p>
            <a:r>
              <a:rPr lang="en-US" sz="2500" b="1" dirty="0"/>
              <a:t>Medieval and Renaissance Music Conference</a:t>
            </a:r>
          </a:p>
          <a:p>
            <a:r>
              <a:rPr lang="en-US" sz="2500" b="1" dirty="0"/>
              <a:t>Maynooth, </a:t>
            </a:r>
            <a:r>
              <a:rPr lang="en-US" sz="2500" b="1" dirty="0" smtClean="0"/>
              <a:t>06 July </a:t>
            </a:r>
            <a:r>
              <a:rPr lang="en-US" sz="2500" b="1" dirty="0"/>
              <a:t>2018</a:t>
            </a:r>
          </a:p>
        </p:txBody>
      </p:sp>
      <p:sp>
        <p:nvSpPr>
          <p:cNvPr id="4" name="Slide Number Placeholder 3"/>
          <p:cNvSpPr>
            <a:spLocks noGrp="1"/>
          </p:cNvSpPr>
          <p:nvPr>
            <p:ph type="sldNum" sz="quarter" idx="12"/>
          </p:nvPr>
        </p:nvSpPr>
        <p:spPr/>
        <p:txBody>
          <a:bodyPr/>
          <a:lstStyle/>
          <a:p>
            <a:fld id="{669D0A19-ECB0-1B4B-B8D3-F4B6C0AE6EF8}" type="slidenum">
              <a:rPr lang="en-US" smtClean="0"/>
              <a:t>1</a:t>
            </a:fld>
            <a:endParaRPr lang="en-US"/>
          </a:p>
        </p:txBody>
      </p:sp>
    </p:spTree>
    <p:extLst>
      <p:ext uri="{BB962C8B-B14F-4D97-AF65-F5344CB8AC3E}">
        <p14:creationId xmlns:p14="http://schemas.microsoft.com/office/powerpoint/2010/main" val="11174047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34D596-8325-0E43-B51A-580071506ADB}"/>
              </a:ext>
            </a:extLst>
          </p:cNvPr>
          <p:cNvSpPr>
            <a:spLocks noGrp="1"/>
          </p:cNvSpPr>
          <p:nvPr>
            <p:ph type="title"/>
          </p:nvPr>
        </p:nvSpPr>
        <p:spPr>
          <a:xfrm>
            <a:off x="831850" y="1709738"/>
            <a:ext cx="10515600" cy="3251368"/>
          </a:xfrm>
        </p:spPr>
        <p:txBody>
          <a:bodyPr anchor="ctr"/>
          <a:lstStyle/>
          <a:p>
            <a:pPr algn="ctr"/>
            <a:r>
              <a:rPr lang="en-US" dirty="0"/>
              <a:t>The Scoring-up Tool </a:t>
            </a:r>
            <a:endParaRPr lang="en-US" sz="4800" dirty="0"/>
          </a:p>
        </p:txBody>
      </p:sp>
      <p:sp>
        <p:nvSpPr>
          <p:cNvPr id="4" name="Slide Number Placeholder 3">
            <a:extLst>
              <a:ext uri="{FF2B5EF4-FFF2-40B4-BE49-F238E27FC236}">
                <a16:creationId xmlns:a16="http://schemas.microsoft.com/office/drawing/2014/main" xmlns="" id="{0C1D1240-23BE-264C-8283-E72DBAA2D481}"/>
              </a:ext>
            </a:extLst>
          </p:cNvPr>
          <p:cNvSpPr>
            <a:spLocks noGrp="1"/>
          </p:cNvSpPr>
          <p:nvPr>
            <p:ph type="sldNum" sz="quarter" idx="12"/>
          </p:nvPr>
        </p:nvSpPr>
        <p:spPr/>
        <p:txBody>
          <a:bodyPr/>
          <a:lstStyle/>
          <a:p>
            <a:fld id="{669D0A19-ECB0-1B4B-B8D3-F4B6C0AE6EF8}" type="slidenum">
              <a:rPr lang="en-US" smtClean="0"/>
              <a:t>10</a:t>
            </a:fld>
            <a:endParaRPr lang="en-US"/>
          </a:p>
        </p:txBody>
      </p:sp>
    </p:spTree>
    <p:extLst>
      <p:ext uri="{BB962C8B-B14F-4D97-AF65-F5344CB8AC3E}">
        <p14:creationId xmlns:p14="http://schemas.microsoft.com/office/powerpoint/2010/main" val="2096172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Algorithm</a:t>
            </a:r>
          </a:p>
        </p:txBody>
      </p:sp>
      <p:sp>
        <p:nvSpPr>
          <p:cNvPr id="4" name="Slide Number Placeholder 3"/>
          <p:cNvSpPr>
            <a:spLocks noGrp="1"/>
          </p:cNvSpPr>
          <p:nvPr>
            <p:ph type="sldNum" idx="12"/>
          </p:nvPr>
        </p:nvSpPr>
        <p:spPr/>
        <p:txBody>
          <a:bodyPr/>
          <a:lstStyle/>
          <a:p>
            <a:fld id="{00000000-1234-1234-1234-123412341234}" type="slidenum">
              <a:rPr lang="en" smtClean="0"/>
              <a:pPr/>
              <a:t>11</a:t>
            </a:fld>
            <a:endParaRPr lang="en"/>
          </a:p>
        </p:txBody>
      </p:sp>
      <p:pic>
        <p:nvPicPr>
          <p:cNvPr id="7" name="Picture 6"/>
          <p:cNvPicPr>
            <a:picLocks noChangeAspect="1"/>
          </p:cNvPicPr>
          <p:nvPr/>
        </p:nvPicPr>
        <p:blipFill rotWithShape="1">
          <a:blip r:embed="rId3"/>
          <a:srcRect r="8178"/>
          <a:stretch/>
        </p:blipFill>
        <p:spPr>
          <a:xfrm>
            <a:off x="632178" y="2285339"/>
            <a:ext cx="10431694" cy="1329365"/>
          </a:xfrm>
          <a:prstGeom prst="rect">
            <a:avLst/>
          </a:prstGeom>
        </p:spPr>
      </p:pic>
      <p:sp>
        <p:nvSpPr>
          <p:cNvPr id="8" name="Rounded Rectangle 7"/>
          <p:cNvSpPr/>
          <p:nvPr/>
        </p:nvSpPr>
        <p:spPr>
          <a:xfrm>
            <a:off x="632178" y="2644741"/>
            <a:ext cx="485353" cy="79337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425119" y="2644741"/>
            <a:ext cx="485353" cy="79337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3303660" y="2644741"/>
            <a:ext cx="485353" cy="79337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7875661" y="2644741"/>
            <a:ext cx="485353" cy="79337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10578519" y="2644741"/>
            <a:ext cx="485353" cy="79337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 Brace 14"/>
          <p:cNvSpPr/>
          <p:nvPr/>
        </p:nvSpPr>
        <p:spPr>
          <a:xfrm rot="16200000">
            <a:off x="1582182" y="2659137"/>
            <a:ext cx="509953" cy="2421085"/>
          </a:xfrm>
          <a:prstGeom prst="leftBrace">
            <a:avLst>
              <a:gd name="adj1" fmla="val 31521"/>
              <a:gd name="adj2" fmla="val 50000"/>
            </a:avLst>
          </a:prstGeom>
          <a:ln w="571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e 15"/>
          <p:cNvSpPr/>
          <p:nvPr/>
        </p:nvSpPr>
        <p:spPr>
          <a:xfrm rot="16200000">
            <a:off x="2792726" y="3504712"/>
            <a:ext cx="509953" cy="1453220"/>
          </a:xfrm>
          <a:prstGeom prst="leftBrace">
            <a:avLst>
              <a:gd name="adj1" fmla="val 31521"/>
              <a:gd name="adj2" fmla="val 50000"/>
            </a:avLst>
          </a:prstGeom>
          <a:ln w="571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e 16"/>
          <p:cNvSpPr/>
          <p:nvPr/>
        </p:nvSpPr>
        <p:spPr>
          <a:xfrm rot="16200000">
            <a:off x="5577360" y="2118728"/>
            <a:ext cx="509953" cy="5057355"/>
          </a:xfrm>
          <a:prstGeom prst="leftBrace">
            <a:avLst>
              <a:gd name="adj1" fmla="val 31521"/>
              <a:gd name="adj2" fmla="val 50000"/>
            </a:avLst>
          </a:prstGeom>
          <a:ln w="571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Left Brace 17"/>
          <p:cNvSpPr/>
          <p:nvPr/>
        </p:nvSpPr>
        <p:spPr>
          <a:xfrm rot="16200000">
            <a:off x="9214791" y="3440164"/>
            <a:ext cx="509953" cy="3188212"/>
          </a:xfrm>
          <a:prstGeom prst="leftBrace">
            <a:avLst>
              <a:gd name="adj1" fmla="val 31521"/>
              <a:gd name="adj2" fmla="val 50000"/>
            </a:avLst>
          </a:prstGeom>
          <a:ln w="571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Shape 126"/>
          <p:cNvSpPr txBox="1">
            <a:spLocks/>
          </p:cNvSpPr>
          <p:nvPr/>
        </p:nvSpPr>
        <p:spPr>
          <a:xfrm>
            <a:off x="415600" y="1537876"/>
            <a:ext cx="10786000" cy="720000"/>
          </a:xfrm>
          <a:prstGeom prst="rect">
            <a:avLst/>
          </a:prstGeom>
        </p:spPr>
        <p:txBody>
          <a:bodyPr vert="horz" lIns="121900" tIns="121900" rIns="121900" bIns="121900" rtlCol="0" anchor="ctr" anchorCtr="0">
            <a:noAutofit/>
          </a:bodyPr>
          <a:lstStyle>
            <a:lvl1pPr marL="228600" lvl="0" indent="-228600" algn="l" defTabSz="914400" rtl="0" eaLnBrk="1" latinLnBrk="0" hangingPunct="1">
              <a:lnSpc>
                <a:spcPct val="90000"/>
              </a:lnSpc>
              <a:spcBef>
                <a:spcPts val="0"/>
              </a:spcBef>
              <a:buFont typeface="Arial"/>
              <a:buChar char="•"/>
              <a:defRPr sz="2800" kern="1200">
                <a:solidFill>
                  <a:schemeClr val="tx1"/>
                </a:solidFill>
                <a:latin typeface="+mn-lt"/>
                <a:ea typeface="+mn-ea"/>
                <a:cs typeface="+mn-cs"/>
              </a:defRPr>
            </a:lvl1pPr>
            <a:lvl2pPr marL="685800" lvl="1" indent="-228600" algn="l" defTabSz="914400" rtl="0" eaLnBrk="1" latinLnBrk="0" hangingPunct="1">
              <a:lnSpc>
                <a:spcPct val="90000"/>
              </a:lnSpc>
              <a:spcBef>
                <a:spcPts val="0"/>
              </a:spcBef>
              <a:buFont typeface="Arial"/>
              <a:buChar char="•"/>
              <a:defRPr sz="2400" kern="1200">
                <a:solidFill>
                  <a:schemeClr val="tx1"/>
                </a:solidFill>
                <a:latin typeface="+mn-lt"/>
                <a:ea typeface="+mn-ea"/>
                <a:cs typeface="+mn-cs"/>
              </a:defRPr>
            </a:lvl2pPr>
            <a:lvl3pPr marL="1143000" lvl="2" indent="-228600" algn="l" defTabSz="914400" rtl="0" eaLnBrk="1" latinLnBrk="0" hangingPunct="1">
              <a:lnSpc>
                <a:spcPct val="90000"/>
              </a:lnSpc>
              <a:spcBef>
                <a:spcPts val="0"/>
              </a:spcBef>
              <a:buFont typeface="Arial"/>
              <a:buChar char="•"/>
              <a:defRPr sz="2000" kern="1200">
                <a:solidFill>
                  <a:schemeClr val="tx1"/>
                </a:solidFill>
                <a:latin typeface="+mn-lt"/>
                <a:ea typeface="+mn-ea"/>
                <a:cs typeface="+mn-cs"/>
              </a:defRPr>
            </a:lvl3pPr>
            <a:lvl4pPr marL="1600200" lvl="3"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4pPr>
            <a:lvl5pPr marL="2057400" lvl="4"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5pPr>
            <a:lvl6pPr marL="2514600" lvl="5"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6pPr>
            <a:lvl7pPr marL="2971800" lvl="6"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7pPr>
            <a:lvl8pPr marL="3429000" lvl="7"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8pPr>
            <a:lvl9pPr marL="3886200" lvl="8"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9pPr>
          </a:lstStyle>
          <a:p>
            <a:pPr>
              <a:buFont typeface="Arial"/>
              <a:buNone/>
            </a:pPr>
            <a:r>
              <a:rPr lang="en"/>
              <a:t>Mensuration:</a:t>
            </a:r>
            <a:r>
              <a:rPr lang="en-CA" dirty="0"/>
              <a:t>   Breve</a:t>
            </a:r>
            <a:r>
              <a:rPr lang="en" dirty="0"/>
              <a:t> = 3</a:t>
            </a:r>
            <a:r>
              <a:rPr lang="en-CA" dirty="0"/>
              <a:t>	   </a:t>
            </a:r>
            <a:r>
              <a:rPr lang="en" dirty="0"/>
              <a:t>→</a:t>
            </a:r>
            <a:r>
              <a:rPr lang="en-CA" dirty="0"/>
              <a:t>	Breves </a:t>
            </a:r>
            <a:r>
              <a:rPr lang="en" dirty="0"/>
              <a:t>are perfect by default</a:t>
            </a:r>
          </a:p>
        </p:txBody>
      </p:sp>
    </p:spTree>
    <p:extLst>
      <p:ext uri="{BB962C8B-B14F-4D97-AF65-F5344CB8AC3E}">
        <p14:creationId xmlns:p14="http://schemas.microsoft.com/office/powerpoint/2010/main" val="1326433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500"/>
                                  </p:stCondLst>
                                  <p:childTnLst>
                                    <p:set>
                                      <p:cBhvr>
                                        <p:cTn id="13" dur="1" fill="hold">
                                          <p:stCondLst>
                                            <p:cond delay="0"/>
                                          </p:stCondLst>
                                        </p:cTn>
                                        <p:tgtEl>
                                          <p:spTgt spid="9"/>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500"/>
                                  </p:stCondLst>
                                  <p:childTnLst>
                                    <p:set>
                                      <p:cBhvr>
                                        <p:cTn id="16" dur="1" fill="hold">
                                          <p:stCondLst>
                                            <p:cond delay="0"/>
                                          </p:stCondLst>
                                        </p:cTn>
                                        <p:tgtEl>
                                          <p:spTgt spid="10"/>
                                        </p:tgtEl>
                                        <p:attrNameLst>
                                          <p:attrName>style.visibility</p:attrName>
                                        </p:attrNameLst>
                                      </p:cBhvr>
                                      <p:to>
                                        <p:strVal val="visible"/>
                                      </p:to>
                                    </p:set>
                                  </p:childTnLst>
                                </p:cTn>
                              </p:par>
                            </p:childTnLst>
                          </p:cTn>
                        </p:par>
                        <p:par>
                          <p:cTn id="17" fill="hold">
                            <p:stCondLst>
                              <p:cond delay="1000"/>
                            </p:stCondLst>
                            <p:childTnLst>
                              <p:par>
                                <p:cTn id="18" presetID="1" presetClass="entr" presetSubtype="0" fill="hold" grpId="0" nodeType="afterEffect">
                                  <p:stCondLst>
                                    <p:cond delay="500"/>
                                  </p:stCondLst>
                                  <p:childTnLst>
                                    <p:set>
                                      <p:cBhvr>
                                        <p:cTn id="19" dur="1" fill="hold">
                                          <p:stCondLst>
                                            <p:cond delay="0"/>
                                          </p:stCondLst>
                                        </p:cTn>
                                        <p:tgtEl>
                                          <p:spTgt spid="11"/>
                                        </p:tgtEl>
                                        <p:attrNameLst>
                                          <p:attrName>style.visibility</p:attrName>
                                        </p:attrNameLst>
                                      </p:cBhvr>
                                      <p:to>
                                        <p:strVal val="visible"/>
                                      </p:to>
                                    </p:set>
                                  </p:childTnLst>
                                </p:cTn>
                              </p:par>
                            </p:childTnLst>
                          </p:cTn>
                        </p:par>
                        <p:par>
                          <p:cTn id="20" fill="hold">
                            <p:stCondLst>
                              <p:cond delay="1500"/>
                            </p:stCondLst>
                            <p:childTnLst>
                              <p:par>
                                <p:cTn id="21" presetID="1" presetClass="entr" presetSubtype="0" fill="hold" grpId="0" nodeType="afterEffect">
                                  <p:stCondLst>
                                    <p:cond delay="50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500"/>
                                  </p:stCondLst>
                                  <p:childTnLst>
                                    <p:set>
                                      <p:cBhvr>
                                        <p:cTn id="29" dur="1" fill="hold">
                                          <p:stCondLst>
                                            <p:cond delay="0"/>
                                          </p:stCondLst>
                                        </p:cTn>
                                        <p:tgtEl>
                                          <p:spTgt spid="16"/>
                                        </p:tgtEl>
                                        <p:attrNameLst>
                                          <p:attrName>style.visibility</p:attrName>
                                        </p:attrNameLst>
                                      </p:cBhvr>
                                      <p:to>
                                        <p:strVal val="visible"/>
                                      </p:to>
                                    </p:set>
                                  </p:childTnLst>
                                </p:cTn>
                              </p:par>
                            </p:childTnLst>
                          </p:cTn>
                        </p:par>
                        <p:par>
                          <p:cTn id="30" fill="hold">
                            <p:stCondLst>
                              <p:cond delay="500"/>
                            </p:stCondLst>
                            <p:childTnLst>
                              <p:par>
                                <p:cTn id="31" presetID="1" presetClass="entr" presetSubtype="0" fill="hold" grpId="0" nodeType="afterEffect">
                                  <p:stCondLst>
                                    <p:cond delay="500"/>
                                  </p:stCondLst>
                                  <p:childTnLst>
                                    <p:set>
                                      <p:cBhvr>
                                        <p:cTn id="32" dur="1" fill="hold">
                                          <p:stCondLst>
                                            <p:cond delay="0"/>
                                          </p:stCondLst>
                                        </p:cTn>
                                        <p:tgtEl>
                                          <p:spTgt spid="17"/>
                                        </p:tgtEl>
                                        <p:attrNameLst>
                                          <p:attrName>style.visibility</p:attrName>
                                        </p:attrNameLst>
                                      </p:cBhvr>
                                      <p:to>
                                        <p:strVal val="visible"/>
                                      </p:to>
                                    </p:set>
                                  </p:childTnLst>
                                </p:cTn>
                              </p:par>
                            </p:childTnLst>
                          </p:cTn>
                        </p:par>
                        <p:par>
                          <p:cTn id="33" fill="hold">
                            <p:stCondLst>
                              <p:cond delay="1000"/>
                            </p:stCondLst>
                            <p:childTnLst>
                              <p:par>
                                <p:cTn id="34" presetID="1" presetClass="entr" presetSubtype="0" fill="hold" grpId="0" nodeType="afterEffect">
                                  <p:stCondLst>
                                    <p:cond delay="500"/>
                                  </p:stCondLst>
                                  <p:childTnLst>
                                    <p:set>
                                      <p:cBhvr>
                                        <p:cTn id="35"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5" grpId="0" animBg="1"/>
      <p:bldP spid="16" grpId="0" animBg="1"/>
      <p:bldP spid="17" grpId="0" animBg="1"/>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9179170" y="4106390"/>
            <a:ext cx="2321168" cy="1389184"/>
          </a:xfrm>
          <a:prstGeom prst="ellipse">
            <a:avLst/>
          </a:prstGeo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3500000" scaled="1"/>
            <a:tileRect/>
          </a:gra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pPr lvl="0"/>
            <a:r>
              <a:rPr lang="en-US" dirty="0"/>
              <a:t>Example: (sequence bounded by breves)</a:t>
            </a:r>
            <a:br>
              <a:rPr lang="en-US" dirty="0"/>
            </a:br>
            <a:endParaRPr lang="en-US" dirty="0"/>
          </a:p>
        </p:txBody>
      </p:sp>
      <p:sp>
        <p:nvSpPr>
          <p:cNvPr id="3" name="Text Placeholder 2"/>
          <p:cNvSpPr>
            <a:spLocks noGrp="1"/>
          </p:cNvSpPr>
          <p:nvPr>
            <p:ph type="body" idx="1"/>
          </p:nvPr>
        </p:nvSpPr>
        <p:spPr>
          <a:xfrm>
            <a:off x="415600" y="4429018"/>
            <a:ext cx="11360800" cy="1742326"/>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	7 semibreves	=	Two groups of 3 semibreves	+	1 </a:t>
            </a:r>
          </a:p>
        </p:txBody>
      </p:sp>
      <p:sp>
        <p:nvSpPr>
          <p:cNvPr id="4" name="Slide Number Placeholder 3"/>
          <p:cNvSpPr>
            <a:spLocks noGrp="1"/>
          </p:cNvSpPr>
          <p:nvPr>
            <p:ph type="sldNum" idx="12"/>
          </p:nvPr>
        </p:nvSpPr>
        <p:spPr/>
        <p:txBody>
          <a:bodyPr/>
          <a:lstStyle/>
          <a:p>
            <a:fld id="{00000000-1234-1234-1234-123412341234}" type="slidenum">
              <a:rPr lang="en" smtClean="0"/>
              <a:pPr/>
              <a:t>12</a:t>
            </a:fld>
            <a:endParaRPr lang="en"/>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081" y="1536632"/>
            <a:ext cx="9888986" cy="2024517"/>
          </a:xfrm>
          <a:prstGeom prst="rect">
            <a:avLst/>
          </a:prstGeom>
        </p:spPr>
      </p:pic>
      <p:sp>
        <p:nvSpPr>
          <p:cNvPr id="9" name="Rounded Rectangle 8"/>
          <p:cNvSpPr/>
          <p:nvPr/>
        </p:nvSpPr>
        <p:spPr>
          <a:xfrm>
            <a:off x="509083" y="2145324"/>
            <a:ext cx="968023" cy="123616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9855742" y="2145324"/>
            <a:ext cx="968023" cy="123616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921369" y="4429018"/>
            <a:ext cx="7375240" cy="64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1636131" y="3180518"/>
            <a:ext cx="8063234" cy="782498"/>
            <a:chOff x="1636131" y="3180518"/>
            <a:chExt cx="8063234" cy="782498"/>
          </a:xfrm>
        </p:grpSpPr>
        <p:sp>
          <p:nvSpPr>
            <p:cNvPr id="7" name="Left Bracket 6"/>
            <p:cNvSpPr/>
            <p:nvPr/>
          </p:nvSpPr>
          <p:spPr>
            <a:xfrm rot="16200000">
              <a:off x="1840707" y="2975945"/>
              <a:ext cx="200963" cy="610115"/>
            </a:xfrm>
            <a:prstGeom prst="leftBracket">
              <a:avLst/>
            </a:prstGeom>
            <a:ln w="5715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ket 11"/>
            <p:cNvSpPr/>
            <p:nvPr/>
          </p:nvSpPr>
          <p:spPr>
            <a:xfrm rot="16200000">
              <a:off x="3198188" y="2717936"/>
              <a:ext cx="200963" cy="1126131"/>
            </a:xfrm>
            <a:prstGeom prst="leftBracket">
              <a:avLst/>
            </a:prstGeom>
            <a:ln w="5715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ket 12"/>
            <p:cNvSpPr/>
            <p:nvPr/>
          </p:nvSpPr>
          <p:spPr>
            <a:xfrm rot="16200000">
              <a:off x="7288093" y="2975944"/>
              <a:ext cx="200963" cy="610115"/>
            </a:xfrm>
            <a:prstGeom prst="leftBracket">
              <a:avLst/>
            </a:prstGeom>
            <a:ln w="5715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Left Bracket 13"/>
            <p:cNvSpPr/>
            <p:nvPr/>
          </p:nvSpPr>
          <p:spPr>
            <a:xfrm rot="16200000">
              <a:off x="4555625" y="2978883"/>
              <a:ext cx="200963" cy="610115"/>
            </a:xfrm>
            <a:prstGeom prst="leftBracket">
              <a:avLst/>
            </a:prstGeom>
            <a:ln w="5715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ket 14"/>
            <p:cNvSpPr/>
            <p:nvPr/>
          </p:nvSpPr>
          <p:spPr>
            <a:xfrm rot="16200000">
              <a:off x="5932984" y="2720874"/>
              <a:ext cx="200963" cy="1126131"/>
            </a:xfrm>
            <a:prstGeom prst="leftBracket">
              <a:avLst/>
            </a:prstGeom>
            <a:ln w="5715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ket 15"/>
            <p:cNvSpPr/>
            <p:nvPr/>
          </p:nvSpPr>
          <p:spPr>
            <a:xfrm rot="16200000">
              <a:off x="8287893" y="2975943"/>
              <a:ext cx="200963" cy="610115"/>
            </a:xfrm>
            <a:prstGeom prst="leftBracket">
              <a:avLst/>
            </a:prstGeom>
            <a:ln w="5715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ket 16"/>
            <p:cNvSpPr/>
            <p:nvPr/>
          </p:nvSpPr>
          <p:spPr>
            <a:xfrm rot="16200000">
              <a:off x="9293826" y="2975942"/>
              <a:ext cx="200963" cy="610115"/>
            </a:xfrm>
            <a:prstGeom prst="leftBracket">
              <a:avLst/>
            </a:prstGeom>
            <a:ln w="5715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p:cNvSpPr txBox="1"/>
            <p:nvPr/>
          </p:nvSpPr>
          <p:spPr>
            <a:xfrm>
              <a:off x="1806421" y="3555217"/>
              <a:ext cx="311939" cy="400110"/>
            </a:xfrm>
            <a:prstGeom prst="rect">
              <a:avLst/>
            </a:prstGeom>
            <a:noFill/>
          </p:spPr>
          <p:txBody>
            <a:bodyPr wrap="square" rtlCol="0">
              <a:spAutoFit/>
            </a:bodyPr>
            <a:lstStyle/>
            <a:p>
              <a:r>
                <a:rPr lang="en-US" sz="2000" b="1" i="1">
                  <a:solidFill>
                    <a:schemeClr val="accent4">
                      <a:lumMod val="50000"/>
                    </a:schemeClr>
                  </a:solidFill>
                </a:rPr>
                <a:t>1</a:t>
              </a:r>
            </a:p>
          </p:txBody>
        </p:sp>
        <p:sp>
          <p:nvSpPr>
            <p:cNvPr id="21" name="TextBox 20"/>
            <p:cNvSpPr txBox="1"/>
            <p:nvPr/>
          </p:nvSpPr>
          <p:spPr>
            <a:xfrm>
              <a:off x="3142700" y="3555217"/>
              <a:ext cx="311939" cy="400110"/>
            </a:xfrm>
            <a:prstGeom prst="rect">
              <a:avLst/>
            </a:prstGeom>
            <a:noFill/>
          </p:spPr>
          <p:txBody>
            <a:bodyPr wrap="square" rtlCol="0">
              <a:spAutoFit/>
            </a:bodyPr>
            <a:lstStyle/>
            <a:p>
              <a:r>
                <a:rPr lang="en-US" sz="2000" b="1" i="1" dirty="0">
                  <a:solidFill>
                    <a:schemeClr val="accent4">
                      <a:lumMod val="50000"/>
                    </a:schemeClr>
                  </a:solidFill>
                </a:rPr>
                <a:t>2</a:t>
              </a:r>
            </a:p>
          </p:txBody>
        </p:sp>
        <p:sp>
          <p:nvSpPr>
            <p:cNvPr id="22" name="TextBox 21"/>
            <p:cNvSpPr txBox="1"/>
            <p:nvPr/>
          </p:nvSpPr>
          <p:spPr>
            <a:xfrm>
              <a:off x="4478979" y="3552252"/>
              <a:ext cx="311939" cy="400110"/>
            </a:xfrm>
            <a:prstGeom prst="rect">
              <a:avLst/>
            </a:prstGeom>
            <a:noFill/>
          </p:spPr>
          <p:txBody>
            <a:bodyPr wrap="square" rtlCol="0">
              <a:spAutoFit/>
            </a:bodyPr>
            <a:lstStyle/>
            <a:p>
              <a:r>
                <a:rPr lang="en-US" sz="2000" b="1" i="1" dirty="0">
                  <a:solidFill>
                    <a:schemeClr val="accent4">
                      <a:lumMod val="50000"/>
                    </a:schemeClr>
                  </a:solidFill>
                </a:rPr>
                <a:t>3</a:t>
              </a:r>
            </a:p>
          </p:txBody>
        </p:sp>
        <p:sp>
          <p:nvSpPr>
            <p:cNvPr id="23" name="TextBox 22"/>
            <p:cNvSpPr txBox="1"/>
            <p:nvPr/>
          </p:nvSpPr>
          <p:spPr>
            <a:xfrm>
              <a:off x="5836230" y="3561149"/>
              <a:ext cx="311939" cy="400110"/>
            </a:xfrm>
            <a:prstGeom prst="rect">
              <a:avLst/>
            </a:prstGeom>
            <a:noFill/>
          </p:spPr>
          <p:txBody>
            <a:bodyPr wrap="square" rtlCol="0">
              <a:spAutoFit/>
            </a:bodyPr>
            <a:lstStyle/>
            <a:p>
              <a:r>
                <a:rPr lang="en-US" sz="2000" b="1" i="1" dirty="0">
                  <a:solidFill>
                    <a:schemeClr val="accent4">
                      <a:lumMod val="50000"/>
                    </a:schemeClr>
                  </a:solidFill>
                </a:rPr>
                <a:t>4</a:t>
              </a:r>
            </a:p>
          </p:txBody>
        </p:sp>
        <p:sp>
          <p:nvSpPr>
            <p:cNvPr id="24" name="TextBox 23"/>
            <p:cNvSpPr txBox="1"/>
            <p:nvPr/>
          </p:nvSpPr>
          <p:spPr>
            <a:xfrm>
              <a:off x="7231276" y="3562906"/>
              <a:ext cx="311939" cy="400110"/>
            </a:xfrm>
            <a:prstGeom prst="rect">
              <a:avLst/>
            </a:prstGeom>
            <a:noFill/>
          </p:spPr>
          <p:txBody>
            <a:bodyPr wrap="square" rtlCol="0">
              <a:spAutoFit/>
            </a:bodyPr>
            <a:lstStyle/>
            <a:p>
              <a:r>
                <a:rPr lang="en-US" sz="2000" b="1" i="1" dirty="0">
                  <a:solidFill>
                    <a:schemeClr val="accent4">
                      <a:lumMod val="50000"/>
                    </a:schemeClr>
                  </a:solidFill>
                </a:rPr>
                <a:t>5</a:t>
              </a:r>
            </a:p>
          </p:txBody>
        </p:sp>
        <p:sp>
          <p:nvSpPr>
            <p:cNvPr id="25" name="TextBox 24"/>
            <p:cNvSpPr txBox="1"/>
            <p:nvPr/>
          </p:nvSpPr>
          <p:spPr>
            <a:xfrm>
              <a:off x="8232404" y="3556883"/>
              <a:ext cx="311939" cy="400110"/>
            </a:xfrm>
            <a:prstGeom prst="rect">
              <a:avLst/>
            </a:prstGeom>
            <a:noFill/>
          </p:spPr>
          <p:txBody>
            <a:bodyPr wrap="square" rtlCol="0">
              <a:spAutoFit/>
            </a:bodyPr>
            <a:lstStyle/>
            <a:p>
              <a:r>
                <a:rPr lang="en-US" sz="2000" b="1" i="1" dirty="0">
                  <a:solidFill>
                    <a:schemeClr val="accent4">
                      <a:lumMod val="50000"/>
                    </a:schemeClr>
                  </a:solidFill>
                </a:rPr>
                <a:t>6</a:t>
              </a:r>
            </a:p>
          </p:txBody>
        </p:sp>
        <p:sp>
          <p:nvSpPr>
            <p:cNvPr id="26" name="TextBox 25"/>
            <p:cNvSpPr txBox="1"/>
            <p:nvPr/>
          </p:nvSpPr>
          <p:spPr>
            <a:xfrm>
              <a:off x="9233532" y="3555217"/>
              <a:ext cx="311939" cy="400110"/>
            </a:xfrm>
            <a:prstGeom prst="rect">
              <a:avLst/>
            </a:prstGeom>
            <a:noFill/>
          </p:spPr>
          <p:txBody>
            <a:bodyPr wrap="square" rtlCol="0">
              <a:spAutoFit/>
            </a:bodyPr>
            <a:lstStyle/>
            <a:p>
              <a:r>
                <a:rPr lang="en-US" sz="2000" b="1" i="1" dirty="0">
                  <a:solidFill>
                    <a:schemeClr val="accent4">
                      <a:lumMod val="50000"/>
                    </a:schemeClr>
                  </a:solidFill>
                </a:rPr>
                <a:t>7</a:t>
              </a:r>
            </a:p>
          </p:txBody>
        </p:sp>
      </p:grpSp>
      <p:sp>
        <p:nvSpPr>
          <p:cNvPr id="27" name="TextBox 26">
            <a:extLst>
              <a:ext uri="{FF2B5EF4-FFF2-40B4-BE49-F238E27FC236}">
                <a16:creationId xmlns:a16="http://schemas.microsoft.com/office/drawing/2014/main" xmlns="" id="{C6D49CFF-7F4C-B046-8C8D-1B558B2A6635}"/>
              </a:ext>
            </a:extLst>
          </p:cNvPr>
          <p:cNvSpPr txBox="1"/>
          <p:nvPr/>
        </p:nvSpPr>
        <p:spPr>
          <a:xfrm>
            <a:off x="480926" y="5949754"/>
            <a:ext cx="4989474" cy="400110"/>
          </a:xfrm>
          <a:prstGeom prst="rect">
            <a:avLst/>
          </a:prstGeom>
          <a:solidFill>
            <a:schemeClr val="bg2">
              <a:lumMod val="90000"/>
            </a:schemeClr>
          </a:solidFill>
          <a:ln>
            <a:solidFill>
              <a:schemeClr val="tx1"/>
            </a:solidFill>
          </a:ln>
        </p:spPr>
        <p:txBody>
          <a:bodyPr wrap="square" rtlCol="0" anchor="ctr">
            <a:spAutoFit/>
          </a:bodyPr>
          <a:lstStyle/>
          <a:p>
            <a:r>
              <a:rPr lang="en-US" sz="2000" dirty="0"/>
              <a:t>Example in </a:t>
            </a:r>
            <a:r>
              <a:rPr lang="en-US" sz="2000" i="1" dirty="0"/>
              <a:t>perfect tempus and minor </a:t>
            </a:r>
            <a:r>
              <a:rPr lang="en-US" sz="2000" i="1" dirty="0" err="1"/>
              <a:t>prolatio</a:t>
            </a:r>
            <a:endParaRPr lang="en-US" sz="2000" i="1" dirty="0"/>
          </a:p>
        </p:txBody>
      </p:sp>
    </p:spTree>
    <p:extLst>
      <p:ext uri="{BB962C8B-B14F-4D97-AF65-F5344CB8AC3E}">
        <p14:creationId xmlns:p14="http://schemas.microsoft.com/office/powerpoint/2010/main" val="176317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uiExpand="1" build="p"/>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a:xfrm>
            <a:off x="11296609" y="6217621"/>
            <a:ext cx="731600" cy="524800"/>
          </a:xfrm>
        </p:spPr>
        <p:txBody>
          <a:bodyPr/>
          <a:lstStyle/>
          <a:p>
            <a:fld id="{00000000-1234-1234-1234-123412341234}" type="slidenum">
              <a:rPr lang="en" smtClean="0"/>
              <a:pPr/>
              <a:t>13</a:t>
            </a:fld>
            <a:endParaRPr lang="en"/>
          </a:p>
        </p:txBody>
      </p:sp>
      <p:graphicFrame>
        <p:nvGraphicFramePr>
          <p:cNvPr id="5" name="Table 4"/>
          <p:cNvGraphicFramePr>
            <a:graphicFrameLocks noGrp="1"/>
          </p:cNvGraphicFramePr>
          <p:nvPr>
            <p:extLst>
              <p:ext uri="{D42A27DB-BD31-4B8C-83A1-F6EECF244321}">
                <p14:modId xmlns:p14="http://schemas.microsoft.com/office/powerpoint/2010/main" val="3880332718"/>
              </p:ext>
            </p:extLst>
          </p:nvPr>
        </p:nvGraphicFramePr>
        <p:xfrm>
          <a:off x="615463" y="475000"/>
          <a:ext cx="10528787" cy="5791246"/>
        </p:xfrm>
        <a:graphic>
          <a:graphicData uri="http://schemas.openxmlformats.org/drawingml/2006/table">
            <a:tbl>
              <a:tblPr firstRow="1" bandRow="1">
                <a:tableStyleId>{E8034E78-7F5D-4C2E-B375-FC64B27BC917}</a:tableStyleId>
              </a:tblPr>
              <a:tblGrid>
                <a:gridCol w="2572237">
                  <a:extLst>
                    <a:ext uri="{9D8B030D-6E8A-4147-A177-3AD203B41FA5}">
                      <a16:colId xmlns:a16="http://schemas.microsoft.com/office/drawing/2014/main" xmlns="" val="20000"/>
                    </a:ext>
                  </a:extLst>
                </a:gridCol>
                <a:gridCol w="2225382">
                  <a:extLst>
                    <a:ext uri="{9D8B030D-6E8A-4147-A177-3AD203B41FA5}">
                      <a16:colId xmlns:a16="http://schemas.microsoft.com/office/drawing/2014/main" xmlns="" val="20001"/>
                    </a:ext>
                  </a:extLst>
                </a:gridCol>
                <a:gridCol w="2816742">
                  <a:extLst>
                    <a:ext uri="{9D8B030D-6E8A-4147-A177-3AD203B41FA5}">
                      <a16:colId xmlns:a16="http://schemas.microsoft.com/office/drawing/2014/main" xmlns="" val="20002"/>
                    </a:ext>
                  </a:extLst>
                </a:gridCol>
                <a:gridCol w="2914426">
                  <a:extLst>
                    <a:ext uri="{9D8B030D-6E8A-4147-A177-3AD203B41FA5}">
                      <a16:colId xmlns:a16="http://schemas.microsoft.com/office/drawing/2014/main" xmlns="" val="20003"/>
                    </a:ext>
                  </a:extLst>
                </a:gridCol>
              </a:tblGrid>
              <a:tr h="914185">
                <a:tc>
                  <a:txBody>
                    <a:bodyPr/>
                    <a:lstStyle/>
                    <a:p>
                      <a:pPr algn="ctr"/>
                      <a:r>
                        <a:rPr lang="en-US" dirty="0"/>
                        <a:t>Number N</a:t>
                      </a:r>
                      <a:r>
                        <a:rPr lang="en-US" baseline="0" dirty="0"/>
                        <a:t> </a:t>
                      </a:r>
                      <a:r>
                        <a:rPr lang="en-US" dirty="0"/>
                        <a:t>of semibreves</a:t>
                      </a:r>
                      <a:r>
                        <a:rPr lang="en-US" baseline="0" dirty="0"/>
                        <a:t> </a:t>
                      </a:r>
                      <a:r>
                        <a:rPr lang="en-US" dirty="0"/>
                        <a:t>between the boundaries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Number P of perfect groups of semibreves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General Interpretation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Alternative Interpretation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509953">
                <a:tc>
                  <a:txBody>
                    <a:bodyPr/>
                    <a:lstStyle/>
                    <a:p>
                      <a:pPr algn="ctr"/>
                      <a:r>
                        <a:rPr lang="en-US" baseline="0" dirty="0">
                          <a:solidFill>
                            <a:schemeClr val="bg2">
                              <a:lumMod val="10000"/>
                            </a:schemeClr>
                          </a:solidFill>
                        </a:rPr>
                        <a:t>N = 3P + 1</a:t>
                      </a:r>
                      <a:endParaRPr lang="en-US" dirty="0">
                        <a:solidFill>
                          <a:schemeClr val="bg2">
                            <a:lumMod val="1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bg2">
                              <a:lumMod val="10000"/>
                            </a:schemeClr>
                          </a:solidFill>
                          <a:effectLst/>
                        </a:rPr>
                        <a:t>P &gt;= 0</a:t>
                      </a:r>
                      <a:endParaRPr lang="en-US" sz="1800" b="0" i="0" dirty="0">
                        <a:solidFill>
                          <a:schemeClr val="bg2">
                            <a:lumMod val="10000"/>
                          </a:schemeClr>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dirty="0">
                          <a:solidFill>
                            <a:schemeClr val="bg2">
                              <a:lumMod val="10000"/>
                            </a:schemeClr>
                          </a:solidFill>
                        </a:rPr>
                        <a:t>Imperfection (by following)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dirty="0">
                          <a:solidFill>
                            <a:schemeClr val="bg2">
                              <a:lumMod val="10000"/>
                            </a:schemeClr>
                          </a:solidFill>
                        </a:rPr>
                        <a:t>Imperfection (by preceding)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xmlns="" val="10001"/>
                  </a:ext>
                </a:extLst>
              </a:tr>
              <a:tr h="991273">
                <a:tc rowSpan="2">
                  <a:txBody>
                    <a:bodyPr/>
                    <a:lstStyle/>
                    <a:p>
                      <a:pPr algn="ctr"/>
                      <a:r>
                        <a:rPr lang="en-US" baseline="0" dirty="0">
                          <a:solidFill>
                            <a:schemeClr val="bg2">
                              <a:lumMod val="10000"/>
                            </a:schemeClr>
                          </a:solidFill>
                        </a:rPr>
                        <a:t>N = 3P + 2</a:t>
                      </a:r>
                      <a:endParaRPr lang="en-US" dirty="0">
                        <a:solidFill>
                          <a:schemeClr val="bg2">
                            <a:lumMod val="1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bg2">
                              <a:lumMod val="10000"/>
                            </a:schemeClr>
                          </a:solidFill>
                          <a:effectLst/>
                        </a:rPr>
                        <a:t>P = 0</a:t>
                      </a:r>
                      <a:endParaRPr lang="en-US" sz="1800" b="0" i="0" dirty="0">
                        <a:solidFill>
                          <a:schemeClr val="bg2">
                            <a:lumMod val="10000"/>
                          </a:schemeClr>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US" dirty="0">
                          <a:solidFill>
                            <a:schemeClr val="bg2">
                              <a:lumMod val="10000"/>
                            </a:schemeClr>
                          </a:solidFill>
                        </a:rPr>
                        <a:t>Alteration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US" dirty="0">
                          <a:solidFill>
                            <a:schemeClr val="bg2">
                              <a:lumMod val="10000"/>
                            </a:schemeClr>
                          </a:solidFill>
                        </a:rPr>
                        <a:t>Imperfection</a:t>
                      </a:r>
                      <a:r>
                        <a:rPr lang="en-US" baseline="0" dirty="0">
                          <a:solidFill>
                            <a:schemeClr val="bg2">
                              <a:lumMod val="10000"/>
                            </a:schemeClr>
                          </a:solidFill>
                        </a:rPr>
                        <a:t> (by following)</a:t>
                      </a:r>
                    </a:p>
                    <a:p>
                      <a:pPr algn="ctr"/>
                      <a:r>
                        <a:rPr lang="en-US" baseline="0" dirty="0">
                          <a:solidFill>
                            <a:schemeClr val="bg2">
                              <a:lumMod val="10000"/>
                            </a:schemeClr>
                          </a:solidFill>
                        </a:rPr>
                        <a:t>&amp;</a:t>
                      </a:r>
                    </a:p>
                    <a:p>
                      <a:pPr algn="ctr"/>
                      <a:r>
                        <a:rPr lang="en-US" baseline="0" dirty="0">
                          <a:solidFill>
                            <a:schemeClr val="bg2">
                              <a:lumMod val="10000"/>
                            </a:schemeClr>
                          </a:solidFill>
                        </a:rPr>
                        <a:t>Imperfection (by preceding)</a:t>
                      </a:r>
                      <a:endParaRPr lang="en-US" dirty="0">
                        <a:solidFill>
                          <a:schemeClr val="bg2">
                            <a:lumMod val="1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xmlns="" val="10002"/>
                  </a:ext>
                </a:extLst>
              </a:tr>
              <a:tr h="991273">
                <a:tc vMerge="1">
                  <a:txBody>
                    <a:bodyPr/>
                    <a:lstStyle/>
                    <a:p>
                      <a:endParaRPr lang="en-US" dirty="0"/>
                    </a:p>
                  </a:txBody>
                  <a:tcPr/>
                </a:tc>
                <a:tc>
                  <a:txBody>
                    <a:bodyPr/>
                    <a:lstStyle/>
                    <a:p>
                      <a:pPr algn="ctr"/>
                      <a:r>
                        <a:rPr lang="en-US" dirty="0">
                          <a:solidFill>
                            <a:schemeClr val="bg2">
                              <a:lumMod val="10000"/>
                            </a:schemeClr>
                          </a:solidFill>
                        </a:rPr>
                        <a:t>P &gt;</a:t>
                      </a:r>
                      <a:r>
                        <a:rPr lang="en-US" baseline="0" dirty="0">
                          <a:solidFill>
                            <a:schemeClr val="bg2">
                              <a:lumMod val="10000"/>
                            </a:schemeClr>
                          </a:solidFill>
                        </a:rPr>
                        <a:t> 0</a:t>
                      </a:r>
                      <a:endParaRPr lang="en-US" dirty="0">
                        <a:solidFill>
                          <a:schemeClr val="bg2">
                            <a:lumMod val="1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bg2">
                              <a:lumMod val="10000"/>
                            </a:schemeClr>
                          </a:solidFill>
                        </a:rPr>
                        <a:t>Imperfection</a:t>
                      </a:r>
                      <a:r>
                        <a:rPr lang="en-US" baseline="0" dirty="0">
                          <a:solidFill>
                            <a:schemeClr val="bg2">
                              <a:lumMod val="10000"/>
                            </a:schemeClr>
                          </a:solidFill>
                        </a:rPr>
                        <a:t> </a:t>
                      </a:r>
                      <a:r>
                        <a:rPr lang="en-US" dirty="0">
                          <a:solidFill>
                            <a:schemeClr val="bg2">
                              <a:lumMod val="10000"/>
                            </a:schemeClr>
                          </a:solidFill>
                        </a:rPr>
                        <a:t>(by following)</a:t>
                      </a:r>
                      <a:endParaRPr lang="en-US" baseline="0" dirty="0">
                        <a:solidFill>
                          <a:schemeClr val="bg2">
                            <a:lumMod val="10000"/>
                          </a:schemeClr>
                        </a:solidFill>
                      </a:endParaRPr>
                    </a:p>
                    <a:p>
                      <a:pPr algn="ctr"/>
                      <a:r>
                        <a:rPr lang="en-US" baseline="0" dirty="0">
                          <a:solidFill>
                            <a:schemeClr val="bg2">
                              <a:lumMod val="10000"/>
                            </a:schemeClr>
                          </a:solidFill>
                        </a:rPr>
                        <a:t>&amp;</a:t>
                      </a:r>
                    </a:p>
                    <a:p>
                      <a:pPr algn="ctr"/>
                      <a:r>
                        <a:rPr lang="en-US" baseline="0" dirty="0">
                          <a:solidFill>
                            <a:schemeClr val="bg2">
                              <a:lumMod val="10000"/>
                            </a:schemeClr>
                          </a:solidFill>
                        </a:rPr>
                        <a:t>Imperfection </a:t>
                      </a:r>
                      <a:r>
                        <a:rPr lang="en-US" dirty="0">
                          <a:solidFill>
                            <a:schemeClr val="bg2">
                              <a:lumMod val="10000"/>
                            </a:schemeClr>
                          </a:solidFill>
                        </a:rPr>
                        <a:t>(by preceding)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bg2">
                              <a:lumMod val="10000"/>
                            </a:schemeClr>
                          </a:solidFill>
                        </a:rPr>
                        <a:t>Alteration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xmlns="" val="10003"/>
                  </a:ext>
                </a:extLst>
              </a:tr>
              <a:tr h="402016">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2">
                              <a:lumMod val="10000"/>
                            </a:schemeClr>
                          </a:solidFill>
                        </a:rPr>
                        <a:t>N = 3P</a:t>
                      </a:r>
                      <a:endParaRPr lang="en-US" dirty="0">
                        <a:solidFill>
                          <a:schemeClr val="bg2">
                            <a:lumMod val="1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bg2">
                              <a:lumMod val="10000"/>
                            </a:schemeClr>
                          </a:solidFill>
                          <a:effectLst/>
                        </a:rPr>
                        <a:t>P = 0</a:t>
                      </a:r>
                      <a:endParaRPr lang="en-US" sz="1800" b="0" i="0" dirty="0">
                        <a:solidFill>
                          <a:schemeClr val="bg2">
                            <a:lumMod val="10000"/>
                          </a:schemeClr>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rowSpan="2">
                  <a:txBody>
                    <a:bodyPr/>
                    <a:lstStyle/>
                    <a:p>
                      <a:pPr algn="ctr"/>
                      <a:r>
                        <a:rPr lang="en-US" dirty="0">
                          <a:solidFill>
                            <a:schemeClr val="bg2">
                              <a:lumMod val="10000"/>
                            </a:schemeClr>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dirty="0">
                          <a:solidFill>
                            <a:schemeClr val="bg2">
                              <a:lumMod val="10000"/>
                            </a:schemeClr>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xmlns="" val="10004"/>
                  </a:ext>
                </a:extLst>
              </a:tr>
              <a:tr h="991273">
                <a:tc vMerge="1">
                  <a:txBody>
                    <a:bodyPr/>
                    <a:lstStyle/>
                    <a:p>
                      <a:endParaRPr lang="en-US" dirty="0"/>
                    </a:p>
                  </a:txBody>
                  <a:tcPr/>
                </a:tc>
                <a:tc>
                  <a:txBody>
                    <a:bodyPr/>
                    <a:lstStyle/>
                    <a:p>
                      <a:pPr algn="ctr"/>
                      <a:r>
                        <a:rPr lang="en-US" dirty="0">
                          <a:solidFill>
                            <a:schemeClr val="bg2">
                              <a:lumMod val="10000"/>
                            </a:schemeClr>
                          </a:solidFill>
                        </a:rPr>
                        <a:t>P =</a:t>
                      </a:r>
                      <a:r>
                        <a:rPr lang="en-US" baseline="0" dirty="0">
                          <a:solidFill>
                            <a:schemeClr val="bg2">
                              <a:lumMod val="10000"/>
                            </a:schemeClr>
                          </a:solidFill>
                        </a:rPr>
                        <a:t> 1</a:t>
                      </a:r>
                      <a:endParaRPr lang="en-US" dirty="0">
                        <a:solidFill>
                          <a:schemeClr val="bg2">
                            <a:lumMod val="1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vMerge="1">
                  <a:txBody>
                    <a:bodyPr/>
                    <a:lstStyle/>
                    <a:p>
                      <a:endParaRPr lang="en-US" dirty="0"/>
                    </a:p>
                  </a:txBody>
                  <a:tcPr/>
                </a:tc>
                <a:tc>
                  <a:txBody>
                    <a:bodyPr/>
                    <a:lstStyle/>
                    <a:p>
                      <a:pPr algn="ctr"/>
                      <a:r>
                        <a:rPr lang="en-US" dirty="0">
                          <a:solidFill>
                            <a:schemeClr val="bg2">
                              <a:lumMod val="10000"/>
                            </a:schemeClr>
                          </a:solidFill>
                        </a:rPr>
                        <a:t>Imperfection (by following)</a:t>
                      </a:r>
                    </a:p>
                    <a:p>
                      <a:pPr algn="ctr"/>
                      <a:r>
                        <a:rPr lang="en-US" dirty="0">
                          <a:solidFill>
                            <a:schemeClr val="bg2">
                              <a:lumMod val="10000"/>
                            </a:schemeClr>
                          </a:solidFill>
                        </a:rPr>
                        <a:t>&amp;</a:t>
                      </a:r>
                    </a:p>
                    <a:p>
                      <a:pPr algn="ctr"/>
                      <a:r>
                        <a:rPr lang="en-US" dirty="0">
                          <a:solidFill>
                            <a:schemeClr val="bg2">
                              <a:lumMod val="10000"/>
                            </a:schemeClr>
                          </a:solidFill>
                        </a:rPr>
                        <a:t>Alteration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10005"/>
                  </a:ext>
                </a:extLst>
              </a:tr>
              <a:tr h="991273">
                <a:tc vMerge="1">
                  <a:txBody>
                    <a:bodyPr/>
                    <a:lstStyle/>
                    <a:p>
                      <a:endParaRPr lang="en-US" dirty="0"/>
                    </a:p>
                  </a:txBody>
                  <a:tcPr/>
                </a:tc>
                <a:tc>
                  <a:txBody>
                    <a:bodyPr/>
                    <a:lstStyle/>
                    <a:p>
                      <a:pPr algn="ctr"/>
                      <a:r>
                        <a:rPr lang="en-US" baseline="0" dirty="0">
                          <a:solidFill>
                            <a:schemeClr val="bg2">
                              <a:lumMod val="10000"/>
                            </a:schemeClr>
                          </a:solidFill>
                        </a:rPr>
                        <a:t>P </a:t>
                      </a:r>
                      <a:r>
                        <a:rPr lang="en-US" dirty="0">
                          <a:solidFill>
                            <a:schemeClr val="bg2">
                              <a:lumMod val="10000"/>
                            </a:schemeClr>
                          </a:solidFill>
                        </a:rPr>
                        <a:t>&gt;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a:solidFill>
                            <a:schemeClr val="bg2">
                              <a:lumMod val="10000"/>
                            </a:schemeClr>
                          </a:solidFill>
                        </a:rPr>
                        <a:t>Imperfection (by following)</a:t>
                      </a:r>
                    </a:p>
                    <a:p>
                      <a:pPr algn="ctr"/>
                      <a:r>
                        <a:rPr lang="en-US" dirty="0">
                          <a:solidFill>
                            <a:schemeClr val="bg2">
                              <a:lumMod val="10000"/>
                            </a:schemeClr>
                          </a:solidFill>
                        </a:rPr>
                        <a:t>&amp;</a:t>
                      </a:r>
                    </a:p>
                    <a:p>
                      <a:pPr algn="ctr"/>
                      <a:r>
                        <a:rPr lang="en-US" dirty="0">
                          <a:solidFill>
                            <a:schemeClr val="bg2">
                              <a:lumMod val="10000"/>
                            </a:schemeClr>
                          </a:solidFill>
                        </a:rPr>
                        <a:t>Alteration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a:solidFill>
                            <a:schemeClr val="bg2">
                              <a:lumMod val="10000"/>
                            </a:schemeClr>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xmlns="" val="10006"/>
                  </a:ext>
                </a:extLst>
              </a:tr>
            </a:tbl>
          </a:graphicData>
        </a:graphic>
      </p:graphicFrame>
      <p:sp>
        <p:nvSpPr>
          <p:cNvPr id="10" name="Rectangle 9">
            <a:extLst>
              <a:ext uri="{FF2B5EF4-FFF2-40B4-BE49-F238E27FC236}">
                <a16:creationId xmlns:a16="http://schemas.microsoft.com/office/drawing/2014/main" xmlns="" id="{05763CA0-D23B-BE42-9F2D-D34243BE208D}"/>
              </a:ext>
            </a:extLst>
          </p:cNvPr>
          <p:cNvSpPr/>
          <p:nvPr/>
        </p:nvSpPr>
        <p:spPr>
          <a:xfrm>
            <a:off x="5441947" y="1410347"/>
            <a:ext cx="2750280" cy="457200"/>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xmlns="" id="{360E2C6A-09C2-934C-B2FE-B4BFD4850427}"/>
              </a:ext>
            </a:extLst>
          </p:cNvPr>
          <p:cNvSpPr/>
          <p:nvPr/>
        </p:nvSpPr>
        <p:spPr>
          <a:xfrm>
            <a:off x="8249284" y="1410346"/>
            <a:ext cx="2854817" cy="454761"/>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229DE05E-7547-9F49-9A44-67ABB400A326}"/>
              </a:ext>
            </a:extLst>
          </p:cNvPr>
          <p:cNvSpPr/>
          <p:nvPr/>
        </p:nvSpPr>
        <p:spPr>
          <a:xfrm>
            <a:off x="5441947" y="2914486"/>
            <a:ext cx="2761200" cy="939600"/>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xmlns="" id="{FE9286D8-CEAF-BA42-AA50-61432B9B8591}"/>
              </a:ext>
            </a:extLst>
          </p:cNvPr>
          <p:cNvSpPr/>
          <p:nvPr/>
        </p:nvSpPr>
        <p:spPr>
          <a:xfrm>
            <a:off x="8261987" y="2922788"/>
            <a:ext cx="2842113" cy="9360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82B157E6-6CDF-D549-8D89-D427377CCB05}"/>
              </a:ext>
            </a:extLst>
          </p:cNvPr>
          <p:cNvSpPr/>
          <p:nvPr/>
        </p:nvSpPr>
        <p:spPr>
          <a:xfrm>
            <a:off x="8249284" y="4308362"/>
            <a:ext cx="2854817" cy="950400"/>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0718D3D8-48F8-0446-BE61-6B7BC26D4284}"/>
              </a:ext>
            </a:extLst>
          </p:cNvPr>
          <p:cNvSpPr/>
          <p:nvPr/>
        </p:nvSpPr>
        <p:spPr>
          <a:xfrm>
            <a:off x="5441949" y="5296001"/>
            <a:ext cx="2761197" cy="936974"/>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xmlns="" id="{4E55F710-C29B-8E46-9213-CD941E1D7A9C}"/>
              </a:ext>
            </a:extLst>
          </p:cNvPr>
          <p:cNvSpPr/>
          <p:nvPr/>
        </p:nvSpPr>
        <p:spPr>
          <a:xfrm>
            <a:off x="8249284" y="1915304"/>
            <a:ext cx="2854816" cy="947671"/>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xmlns="" id="{D04257E2-0335-B048-8B46-EF60C0F70247}"/>
              </a:ext>
            </a:extLst>
          </p:cNvPr>
          <p:cNvSpPr/>
          <p:nvPr/>
        </p:nvSpPr>
        <p:spPr>
          <a:xfrm>
            <a:off x="5441950" y="3912250"/>
            <a:ext cx="2750277" cy="1325586"/>
          </a:xfrm>
          <a:prstGeom prst="rect">
            <a:avLst/>
          </a:prstGeom>
          <a:noFill/>
          <a:ln w="571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xmlns="" id="{2D7EF682-35A8-8F4C-B921-A42E4C3F7990}"/>
              </a:ext>
            </a:extLst>
          </p:cNvPr>
          <p:cNvSpPr/>
          <p:nvPr/>
        </p:nvSpPr>
        <p:spPr>
          <a:xfrm>
            <a:off x="8261985" y="5312402"/>
            <a:ext cx="2842115" cy="916443"/>
          </a:xfrm>
          <a:prstGeom prst="rect">
            <a:avLst/>
          </a:prstGeom>
          <a:noFill/>
          <a:ln w="571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xmlns="" id="{80FC9C51-99BE-774B-9BB1-C52DA8AB09E7}"/>
              </a:ext>
            </a:extLst>
          </p:cNvPr>
          <p:cNvSpPr/>
          <p:nvPr/>
        </p:nvSpPr>
        <p:spPr>
          <a:xfrm>
            <a:off x="8249284" y="3912251"/>
            <a:ext cx="2858954" cy="342470"/>
          </a:xfrm>
          <a:prstGeom prst="rect">
            <a:avLst/>
          </a:prstGeom>
          <a:noFill/>
          <a:ln w="571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xmlns="" id="{AE52E1F7-A7FB-9640-B3C4-7E778DB81A76}"/>
              </a:ext>
            </a:extLst>
          </p:cNvPr>
          <p:cNvSpPr/>
          <p:nvPr/>
        </p:nvSpPr>
        <p:spPr>
          <a:xfrm>
            <a:off x="5441948" y="1931937"/>
            <a:ext cx="2750280" cy="92451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682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1" animBg="1"/>
      <p:bldP spid="11" grpId="1" animBg="1"/>
      <p:bldP spid="13" grpId="1" animBg="1"/>
      <p:bldP spid="18" grpId="0" animBg="1"/>
      <p:bldP spid="21" grpId="0" animBg="1"/>
      <p:bldP spid="22" grpId="0" animBg="1"/>
      <p:bldP spid="23" grpId="0" animBg="1"/>
      <p:bldP spid="24" grpId="0" animBg="1"/>
      <p:bldP spid="25" grpId="0" animBg="1"/>
      <p:bldP spid="26" grpId="0" animBg="1"/>
      <p:bldP spid="2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xmlns="" id="{168AF1C6-F5DD-5C4E-8814-AEECFD6EFB35}"/>
              </a:ext>
            </a:extLst>
          </p:cNvPr>
          <p:cNvGraphicFramePr>
            <a:graphicFrameLocks noGrp="1"/>
          </p:cNvGraphicFramePr>
          <p:nvPr>
            <p:extLst>
              <p:ext uri="{D42A27DB-BD31-4B8C-83A1-F6EECF244321}">
                <p14:modId xmlns:p14="http://schemas.microsoft.com/office/powerpoint/2010/main" val="2837836922"/>
              </p:ext>
            </p:extLst>
          </p:nvPr>
        </p:nvGraphicFramePr>
        <p:xfrm>
          <a:off x="615463" y="475000"/>
          <a:ext cx="10528787" cy="5791246"/>
        </p:xfrm>
        <a:graphic>
          <a:graphicData uri="http://schemas.openxmlformats.org/drawingml/2006/table">
            <a:tbl>
              <a:tblPr firstRow="1" bandRow="1">
                <a:tableStyleId>{E8034E78-7F5D-4C2E-B375-FC64B27BC917}</a:tableStyleId>
              </a:tblPr>
              <a:tblGrid>
                <a:gridCol w="2572237">
                  <a:extLst>
                    <a:ext uri="{9D8B030D-6E8A-4147-A177-3AD203B41FA5}">
                      <a16:colId xmlns:a16="http://schemas.microsoft.com/office/drawing/2014/main" xmlns="" val="20000"/>
                    </a:ext>
                  </a:extLst>
                </a:gridCol>
                <a:gridCol w="2225382">
                  <a:extLst>
                    <a:ext uri="{9D8B030D-6E8A-4147-A177-3AD203B41FA5}">
                      <a16:colId xmlns:a16="http://schemas.microsoft.com/office/drawing/2014/main" xmlns="" val="20001"/>
                    </a:ext>
                  </a:extLst>
                </a:gridCol>
                <a:gridCol w="2816742">
                  <a:extLst>
                    <a:ext uri="{9D8B030D-6E8A-4147-A177-3AD203B41FA5}">
                      <a16:colId xmlns:a16="http://schemas.microsoft.com/office/drawing/2014/main" xmlns="" val="20002"/>
                    </a:ext>
                  </a:extLst>
                </a:gridCol>
                <a:gridCol w="2914426">
                  <a:extLst>
                    <a:ext uri="{9D8B030D-6E8A-4147-A177-3AD203B41FA5}">
                      <a16:colId xmlns:a16="http://schemas.microsoft.com/office/drawing/2014/main" xmlns="" val="20003"/>
                    </a:ext>
                  </a:extLst>
                </a:gridCol>
              </a:tblGrid>
              <a:tr h="914185">
                <a:tc>
                  <a:txBody>
                    <a:bodyPr/>
                    <a:lstStyle/>
                    <a:p>
                      <a:pPr algn="ctr"/>
                      <a:r>
                        <a:rPr lang="en-US" dirty="0"/>
                        <a:t>Number N</a:t>
                      </a:r>
                      <a:r>
                        <a:rPr lang="en-US" baseline="0" dirty="0"/>
                        <a:t> </a:t>
                      </a:r>
                      <a:r>
                        <a:rPr lang="en-US" dirty="0"/>
                        <a:t>of semibreves</a:t>
                      </a:r>
                      <a:r>
                        <a:rPr lang="en-US" baseline="0" dirty="0"/>
                        <a:t> </a:t>
                      </a:r>
                      <a:r>
                        <a:rPr lang="en-US" dirty="0"/>
                        <a:t>between the boundaries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Number P of perfect groups of semibreves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General Interpretation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Alternative Interpretation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509953">
                <a:tc>
                  <a:txBody>
                    <a:bodyPr/>
                    <a:lstStyle/>
                    <a:p>
                      <a:pPr algn="ctr"/>
                      <a:r>
                        <a:rPr lang="en-US" baseline="0" dirty="0">
                          <a:solidFill>
                            <a:schemeClr val="bg2">
                              <a:lumMod val="10000"/>
                            </a:schemeClr>
                          </a:solidFill>
                        </a:rPr>
                        <a:t>N = 3P + 1</a:t>
                      </a:r>
                      <a:endParaRPr lang="en-US" dirty="0">
                        <a:solidFill>
                          <a:schemeClr val="bg2">
                            <a:lumMod val="1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bg2">
                              <a:lumMod val="10000"/>
                            </a:schemeClr>
                          </a:solidFill>
                          <a:effectLst/>
                        </a:rPr>
                        <a:t>P &gt;= 0</a:t>
                      </a:r>
                      <a:endParaRPr lang="en-US" sz="1800" b="0" i="0" dirty="0">
                        <a:solidFill>
                          <a:schemeClr val="bg2">
                            <a:lumMod val="10000"/>
                          </a:schemeClr>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dirty="0">
                          <a:solidFill>
                            <a:schemeClr val="bg2">
                              <a:lumMod val="10000"/>
                            </a:schemeClr>
                          </a:solidFill>
                        </a:rPr>
                        <a:t>Imperfection (by following)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dirty="0">
                          <a:solidFill>
                            <a:schemeClr val="bg2">
                              <a:lumMod val="10000"/>
                            </a:schemeClr>
                          </a:solidFill>
                        </a:rPr>
                        <a:t>Imperfection (by preceding)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xmlns="" val="10001"/>
                  </a:ext>
                </a:extLst>
              </a:tr>
              <a:tr h="991273">
                <a:tc rowSpan="2">
                  <a:txBody>
                    <a:bodyPr/>
                    <a:lstStyle/>
                    <a:p>
                      <a:pPr algn="ctr"/>
                      <a:r>
                        <a:rPr lang="en-US" baseline="0" dirty="0">
                          <a:solidFill>
                            <a:schemeClr val="bg2">
                              <a:lumMod val="10000"/>
                            </a:schemeClr>
                          </a:solidFill>
                        </a:rPr>
                        <a:t>N = 3P + 2</a:t>
                      </a:r>
                      <a:endParaRPr lang="en-US" dirty="0">
                        <a:solidFill>
                          <a:schemeClr val="bg2">
                            <a:lumMod val="1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bg2">
                              <a:lumMod val="10000"/>
                            </a:schemeClr>
                          </a:solidFill>
                          <a:effectLst/>
                        </a:rPr>
                        <a:t>P = 0</a:t>
                      </a:r>
                      <a:endParaRPr lang="en-US" sz="1800" b="0" i="0" dirty="0">
                        <a:solidFill>
                          <a:schemeClr val="bg2">
                            <a:lumMod val="10000"/>
                          </a:schemeClr>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US" dirty="0">
                          <a:solidFill>
                            <a:schemeClr val="bg2">
                              <a:lumMod val="10000"/>
                            </a:schemeClr>
                          </a:solidFill>
                        </a:rPr>
                        <a:t>Alteration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US" dirty="0">
                          <a:solidFill>
                            <a:schemeClr val="bg2">
                              <a:lumMod val="10000"/>
                            </a:schemeClr>
                          </a:solidFill>
                        </a:rPr>
                        <a:t>Imperfection</a:t>
                      </a:r>
                      <a:r>
                        <a:rPr lang="en-US" baseline="0" dirty="0">
                          <a:solidFill>
                            <a:schemeClr val="bg2">
                              <a:lumMod val="10000"/>
                            </a:schemeClr>
                          </a:solidFill>
                        </a:rPr>
                        <a:t> (by following)</a:t>
                      </a:r>
                    </a:p>
                    <a:p>
                      <a:pPr algn="ctr"/>
                      <a:r>
                        <a:rPr lang="en-US" baseline="0" dirty="0">
                          <a:solidFill>
                            <a:schemeClr val="bg2">
                              <a:lumMod val="10000"/>
                            </a:schemeClr>
                          </a:solidFill>
                        </a:rPr>
                        <a:t>&amp;</a:t>
                      </a:r>
                    </a:p>
                    <a:p>
                      <a:pPr algn="ctr"/>
                      <a:r>
                        <a:rPr lang="en-US" baseline="0" dirty="0">
                          <a:solidFill>
                            <a:schemeClr val="bg2">
                              <a:lumMod val="10000"/>
                            </a:schemeClr>
                          </a:solidFill>
                        </a:rPr>
                        <a:t>Imperfection (by preceding)</a:t>
                      </a:r>
                      <a:endParaRPr lang="en-US" dirty="0">
                        <a:solidFill>
                          <a:schemeClr val="bg2">
                            <a:lumMod val="1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xmlns="" val="10002"/>
                  </a:ext>
                </a:extLst>
              </a:tr>
              <a:tr h="991273">
                <a:tc vMerge="1">
                  <a:txBody>
                    <a:bodyPr/>
                    <a:lstStyle/>
                    <a:p>
                      <a:endParaRPr lang="en-US" dirty="0"/>
                    </a:p>
                  </a:txBody>
                  <a:tcPr/>
                </a:tc>
                <a:tc>
                  <a:txBody>
                    <a:bodyPr/>
                    <a:lstStyle/>
                    <a:p>
                      <a:pPr algn="ctr"/>
                      <a:r>
                        <a:rPr lang="en-US" dirty="0">
                          <a:solidFill>
                            <a:schemeClr val="bg2">
                              <a:lumMod val="10000"/>
                            </a:schemeClr>
                          </a:solidFill>
                        </a:rPr>
                        <a:t>P &gt;</a:t>
                      </a:r>
                      <a:r>
                        <a:rPr lang="en-US" baseline="0" dirty="0">
                          <a:solidFill>
                            <a:schemeClr val="bg2">
                              <a:lumMod val="10000"/>
                            </a:schemeClr>
                          </a:solidFill>
                        </a:rPr>
                        <a:t> 0</a:t>
                      </a:r>
                      <a:endParaRPr lang="en-US" dirty="0">
                        <a:solidFill>
                          <a:schemeClr val="bg2">
                            <a:lumMod val="1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bg2">
                              <a:lumMod val="10000"/>
                            </a:schemeClr>
                          </a:solidFill>
                        </a:rPr>
                        <a:t>Imperfection</a:t>
                      </a:r>
                      <a:r>
                        <a:rPr lang="en-US" baseline="0" dirty="0">
                          <a:solidFill>
                            <a:schemeClr val="bg2">
                              <a:lumMod val="10000"/>
                            </a:schemeClr>
                          </a:solidFill>
                        </a:rPr>
                        <a:t> </a:t>
                      </a:r>
                      <a:r>
                        <a:rPr lang="en-US" dirty="0">
                          <a:solidFill>
                            <a:schemeClr val="bg2">
                              <a:lumMod val="10000"/>
                            </a:schemeClr>
                          </a:solidFill>
                        </a:rPr>
                        <a:t>(by following)</a:t>
                      </a:r>
                      <a:endParaRPr lang="en-US" baseline="0" dirty="0">
                        <a:solidFill>
                          <a:schemeClr val="bg2">
                            <a:lumMod val="10000"/>
                          </a:schemeClr>
                        </a:solidFill>
                      </a:endParaRPr>
                    </a:p>
                    <a:p>
                      <a:pPr algn="ctr"/>
                      <a:r>
                        <a:rPr lang="en-US" baseline="0" dirty="0">
                          <a:solidFill>
                            <a:schemeClr val="bg2">
                              <a:lumMod val="10000"/>
                            </a:schemeClr>
                          </a:solidFill>
                        </a:rPr>
                        <a:t>&amp;</a:t>
                      </a:r>
                    </a:p>
                    <a:p>
                      <a:pPr algn="ctr"/>
                      <a:r>
                        <a:rPr lang="en-US" baseline="0" dirty="0">
                          <a:solidFill>
                            <a:schemeClr val="bg2">
                              <a:lumMod val="10000"/>
                            </a:schemeClr>
                          </a:solidFill>
                        </a:rPr>
                        <a:t>Imperfection </a:t>
                      </a:r>
                      <a:r>
                        <a:rPr lang="en-US" dirty="0">
                          <a:solidFill>
                            <a:schemeClr val="bg2">
                              <a:lumMod val="10000"/>
                            </a:schemeClr>
                          </a:solidFill>
                        </a:rPr>
                        <a:t>(by preceding)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bg2">
                              <a:lumMod val="10000"/>
                            </a:schemeClr>
                          </a:solidFill>
                        </a:rPr>
                        <a:t>Alteration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xmlns="" val="10003"/>
                  </a:ext>
                </a:extLst>
              </a:tr>
              <a:tr h="402016">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2">
                              <a:lumMod val="10000"/>
                            </a:schemeClr>
                          </a:solidFill>
                        </a:rPr>
                        <a:t>N = 3P</a:t>
                      </a:r>
                      <a:endParaRPr lang="en-US" dirty="0">
                        <a:solidFill>
                          <a:schemeClr val="bg2">
                            <a:lumMod val="1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bg2">
                              <a:lumMod val="10000"/>
                            </a:schemeClr>
                          </a:solidFill>
                          <a:effectLst/>
                        </a:rPr>
                        <a:t>P = 0</a:t>
                      </a:r>
                      <a:endParaRPr lang="en-US" sz="1800" b="0" i="0" dirty="0">
                        <a:solidFill>
                          <a:schemeClr val="bg2">
                            <a:lumMod val="10000"/>
                          </a:schemeClr>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rowSpan="2">
                  <a:txBody>
                    <a:bodyPr/>
                    <a:lstStyle/>
                    <a:p>
                      <a:pPr algn="ctr"/>
                      <a:r>
                        <a:rPr lang="en-US" dirty="0">
                          <a:solidFill>
                            <a:schemeClr val="bg2">
                              <a:lumMod val="10000"/>
                            </a:schemeClr>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dirty="0">
                          <a:solidFill>
                            <a:schemeClr val="bg2">
                              <a:lumMod val="10000"/>
                            </a:schemeClr>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xmlns="" val="10004"/>
                  </a:ext>
                </a:extLst>
              </a:tr>
              <a:tr h="991273">
                <a:tc vMerge="1">
                  <a:txBody>
                    <a:bodyPr/>
                    <a:lstStyle/>
                    <a:p>
                      <a:endParaRPr lang="en-US" dirty="0"/>
                    </a:p>
                  </a:txBody>
                  <a:tcPr/>
                </a:tc>
                <a:tc>
                  <a:txBody>
                    <a:bodyPr/>
                    <a:lstStyle/>
                    <a:p>
                      <a:pPr algn="ctr"/>
                      <a:r>
                        <a:rPr lang="en-US" dirty="0">
                          <a:solidFill>
                            <a:schemeClr val="bg2">
                              <a:lumMod val="10000"/>
                            </a:schemeClr>
                          </a:solidFill>
                        </a:rPr>
                        <a:t>P =</a:t>
                      </a:r>
                      <a:r>
                        <a:rPr lang="en-US" baseline="0" dirty="0">
                          <a:solidFill>
                            <a:schemeClr val="bg2">
                              <a:lumMod val="10000"/>
                            </a:schemeClr>
                          </a:solidFill>
                        </a:rPr>
                        <a:t> 1</a:t>
                      </a:r>
                      <a:endParaRPr lang="en-US" dirty="0">
                        <a:solidFill>
                          <a:schemeClr val="bg2">
                            <a:lumMod val="1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vMerge="1">
                  <a:txBody>
                    <a:bodyPr/>
                    <a:lstStyle/>
                    <a:p>
                      <a:endParaRPr lang="en-US" dirty="0"/>
                    </a:p>
                  </a:txBody>
                  <a:tcPr/>
                </a:tc>
                <a:tc>
                  <a:txBody>
                    <a:bodyPr/>
                    <a:lstStyle/>
                    <a:p>
                      <a:pPr algn="ctr"/>
                      <a:r>
                        <a:rPr lang="en-US" dirty="0">
                          <a:solidFill>
                            <a:schemeClr val="bg2">
                              <a:lumMod val="10000"/>
                            </a:schemeClr>
                          </a:solidFill>
                        </a:rPr>
                        <a:t>Imperfection (by following)</a:t>
                      </a:r>
                    </a:p>
                    <a:p>
                      <a:pPr algn="ctr"/>
                      <a:r>
                        <a:rPr lang="en-US" dirty="0">
                          <a:solidFill>
                            <a:schemeClr val="bg2">
                              <a:lumMod val="10000"/>
                            </a:schemeClr>
                          </a:solidFill>
                        </a:rPr>
                        <a:t>&amp;</a:t>
                      </a:r>
                    </a:p>
                    <a:p>
                      <a:pPr algn="ctr"/>
                      <a:r>
                        <a:rPr lang="en-US" dirty="0">
                          <a:solidFill>
                            <a:schemeClr val="bg2">
                              <a:lumMod val="10000"/>
                            </a:schemeClr>
                          </a:solidFill>
                        </a:rPr>
                        <a:t>Alteration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10005"/>
                  </a:ext>
                </a:extLst>
              </a:tr>
              <a:tr h="991273">
                <a:tc vMerge="1">
                  <a:txBody>
                    <a:bodyPr/>
                    <a:lstStyle/>
                    <a:p>
                      <a:endParaRPr lang="en-US" dirty="0"/>
                    </a:p>
                  </a:txBody>
                  <a:tcPr/>
                </a:tc>
                <a:tc>
                  <a:txBody>
                    <a:bodyPr/>
                    <a:lstStyle/>
                    <a:p>
                      <a:pPr algn="ctr"/>
                      <a:r>
                        <a:rPr lang="en-US" baseline="0" dirty="0">
                          <a:solidFill>
                            <a:schemeClr val="bg2">
                              <a:lumMod val="10000"/>
                            </a:schemeClr>
                          </a:solidFill>
                        </a:rPr>
                        <a:t>P </a:t>
                      </a:r>
                      <a:r>
                        <a:rPr lang="en-US" dirty="0">
                          <a:solidFill>
                            <a:schemeClr val="bg2">
                              <a:lumMod val="10000"/>
                            </a:schemeClr>
                          </a:solidFill>
                        </a:rPr>
                        <a:t>&gt;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a:solidFill>
                            <a:schemeClr val="bg2">
                              <a:lumMod val="10000"/>
                            </a:schemeClr>
                          </a:solidFill>
                        </a:rPr>
                        <a:t>Imperfection (by following)</a:t>
                      </a:r>
                    </a:p>
                    <a:p>
                      <a:pPr algn="ctr"/>
                      <a:r>
                        <a:rPr lang="en-US" dirty="0">
                          <a:solidFill>
                            <a:schemeClr val="bg2">
                              <a:lumMod val="10000"/>
                            </a:schemeClr>
                          </a:solidFill>
                        </a:rPr>
                        <a:t>&amp;</a:t>
                      </a:r>
                    </a:p>
                    <a:p>
                      <a:pPr algn="ctr"/>
                      <a:r>
                        <a:rPr lang="en-US" dirty="0">
                          <a:solidFill>
                            <a:schemeClr val="bg2">
                              <a:lumMod val="10000"/>
                            </a:schemeClr>
                          </a:solidFill>
                        </a:rPr>
                        <a:t>Alteration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a:solidFill>
                            <a:schemeClr val="bg2">
                              <a:lumMod val="10000"/>
                            </a:schemeClr>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xmlns="" val="10006"/>
                  </a:ext>
                </a:extLst>
              </a:tr>
            </a:tbl>
          </a:graphicData>
        </a:graphic>
      </p:graphicFrame>
      <p:sp>
        <p:nvSpPr>
          <p:cNvPr id="4" name="Slide Number Placeholder 3"/>
          <p:cNvSpPr>
            <a:spLocks noGrp="1"/>
          </p:cNvSpPr>
          <p:nvPr>
            <p:ph type="sldNum" idx="12"/>
          </p:nvPr>
        </p:nvSpPr>
        <p:spPr/>
        <p:txBody>
          <a:bodyPr/>
          <a:lstStyle/>
          <a:p>
            <a:fld id="{00000000-1234-1234-1234-123412341234}" type="slidenum">
              <a:rPr lang="en" smtClean="0"/>
              <a:pPr/>
              <a:t>14</a:t>
            </a:fld>
            <a:endParaRPr lang="en"/>
          </a:p>
        </p:txBody>
      </p:sp>
      <p:sp>
        <p:nvSpPr>
          <p:cNvPr id="15" name="Rectangle 14">
            <a:extLst>
              <a:ext uri="{FF2B5EF4-FFF2-40B4-BE49-F238E27FC236}">
                <a16:creationId xmlns:a16="http://schemas.microsoft.com/office/drawing/2014/main" xmlns="" id="{A76DD3F9-881E-9142-8C31-F8D6FC667684}"/>
              </a:ext>
            </a:extLst>
          </p:cNvPr>
          <p:cNvSpPr/>
          <p:nvPr/>
        </p:nvSpPr>
        <p:spPr>
          <a:xfrm>
            <a:off x="5422233" y="475000"/>
            <a:ext cx="2791326" cy="5791246"/>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6D9E7E5C-D8C7-EE49-A2DC-893D69DA48F3}"/>
              </a:ext>
            </a:extLst>
          </p:cNvPr>
          <p:cNvSpPr/>
          <p:nvPr/>
        </p:nvSpPr>
        <p:spPr>
          <a:xfrm>
            <a:off x="8213559" y="474999"/>
            <a:ext cx="2920293" cy="5791247"/>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9787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1" animBg="1"/>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8491211" y="5142476"/>
            <a:ext cx="2037798" cy="870797"/>
          </a:xfrm>
          <a:prstGeom prst="ellipse">
            <a:avLst/>
          </a:prstGeo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3500000" scaled="1"/>
            <a:tileRect/>
          </a:gra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pPr lvl="0"/>
            <a:r>
              <a:rPr lang="en-US" dirty="0"/>
              <a:t>Example: (sequence bounded by breves)</a:t>
            </a:r>
            <a:br>
              <a:rPr lang="en-US" dirty="0"/>
            </a:br>
            <a:endParaRPr lang="en-US" dirty="0"/>
          </a:p>
        </p:txBody>
      </p:sp>
      <p:sp>
        <p:nvSpPr>
          <p:cNvPr id="3" name="Text Placeholder 2"/>
          <p:cNvSpPr>
            <a:spLocks noGrp="1"/>
          </p:cNvSpPr>
          <p:nvPr>
            <p:ph type="body" idx="1"/>
          </p:nvPr>
        </p:nvSpPr>
        <p:spPr>
          <a:xfrm>
            <a:off x="509083" y="5265009"/>
            <a:ext cx="10787526" cy="1066556"/>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7 semibreves	=	Two groups of 3 semibreves	+	1 </a:t>
            </a:r>
          </a:p>
        </p:txBody>
      </p:sp>
      <p:sp>
        <p:nvSpPr>
          <p:cNvPr id="4" name="Slide Number Placeholder 3"/>
          <p:cNvSpPr>
            <a:spLocks noGrp="1"/>
          </p:cNvSpPr>
          <p:nvPr>
            <p:ph type="sldNum" idx="12"/>
          </p:nvPr>
        </p:nvSpPr>
        <p:spPr/>
        <p:txBody>
          <a:bodyPr/>
          <a:lstStyle/>
          <a:p>
            <a:fld id="{00000000-1234-1234-1234-123412341234}" type="slidenum">
              <a:rPr lang="en" smtClean="0"/>
              <a:pPr/>
              <a:t>15</a:t>
            </a:fld>
            <a:endParaRPr lang="en"/>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081" y="1536632"/>
            <a:ext cx="9888986" cy="2024517"/>
          </a:xfrm>
          <a:prstGeom prst="rect">
            <a:avLst/>
          </a:prstGeom>
        </p:spPr>
      </p:pic>
      <p:sp>
        <p:nvSpPr>
          <p:cNvPr id="9" name="Rounded Rectangle 8"/>
          <p:cNvSpPr/>
          <p:nvPr/>
        </p:nvSpPr>
        <p:spPr>
          <a:xfrm>
            <a:off x="509083" y="2145324"/>
            <a:ext cx="886781" cy="123616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9939632" y="2145324"/>
            <a:ext cx="884133" cy="123616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1636131" y="3180518"/>
            <a:ext cx="8063234" cy="782498"/>
            <a:chOff x="1636131" y="3180518"/>
            <a:chExt cx="8063234" cy="782498"/>
          </a:xfrm>
        </p:grpSpPr>
        <p:sp>
          <p:nvSpPr>
            <p:cNvPr id="7" name="Left Bracket 6"/>
            <p:cNvSpPr/>
            <p:nvPr/>
          </p:nvSpPr>
          <p:spPr>
            <a:xfrm rot="16200000">
              <a:off x="1840707" y="2975945"/>
              <a:ext cx="200963" cy="610115"/>
            </a:xfrm>
            <a:prstGeom prst="leftBracket">
              <a:avLst/>
            </a:prstGeom>
            <a:ln w="5715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ket 11"/>
            <p:cNvSpPr/>
            <p:nvPr/>
          </p:nvSpPr>
          <p:spPr>
            <a:xfrm rot="16200000">
              <a:off x="3198188" y="2717936"/>
              <a:ext cx="200963" cy="1126131"/>
            </a:xfrm>
            <a:prstGeom prst="leftBracket">
              <a:avLst/>
            </a:prstGeom>
            <a:ln w="5715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ket 12"/>
            <p:cNvSpPr/>
            <p:nvPr/>
          </p:nvSpPr>
          <p:spPr>
            <a:xfrm rot="16200000">
              <a:off x="7288093" y="2975944"/>
              <a:ext cx="200963" cy="610115"/>
            </a:xfrm>
            <a:prstGeom prst="leftBracket">
              <a:avLst/>
            </a:prstGeom>
            <a:ln w="5715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Left Bracket 13"/>
            <p:cNvSpPr/>
            <p:nvPr/>
          </p:nvSpPr>
          <p:spPr>
            <a:xfrm rot="16200000">
              <a:off x="4555625" y="2978883"/>
              <a:ext cx="200963" cy="610115"/>
            </a:xfrm>
            <a:prstGeom prst="leftBracket">
              <a:avLst/>
            </a:prstGeom>
            <a:ln w="5715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ket 14"/>
            <p:cNvSpPr/>
            <p:nvPr/>
          </p:nvSpPr>
          <p:spPr>
            <a:xfrm rot="16200000">
              <a:off x="5932984" y="2720874"/>
              <a:ext cx="200963" cy="1126131"/>
            </a:xfrm>
            <a:prstGeom prst="leftBracket">
              <a:avLst/>
            </a:prstGeom>
            <a:ln w="5715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ket 15"/>
            <p:cNvSpPr/>
            <p:nvPr/>
          </p:nvSpPr>
          <p:spPr>
            <a:xfrm rot="16200000">
              <a:off x="8287893" y="2975943"/>
              <a:ext cx="200963" cy="610115"/>
            </a:xfrm>
            <a:prstGeom prst="leftBracket">
              <a:avLst/>
            </a:prstGeom>
            <a:ln w="5715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ket 16"/>
            <p:cNvSpPr/>
            <p:nvPr/>
          </p:nvSpPr>
          <p:spPr>
            <a:xfrm rot="16200000">
              <a:off x="9293826" y="2975942"/>
              <a:ext cx="200963" cy="610115"/>
            </a:xfrm>
            <a:prstGeom prst="leftBracket">
              <a:avLst/>
            </a:prstGeom>
            <a:ln w="5715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p:cNvSpPr txBox="1"/>
            <p:nvPr/>
          </p:nvSpPr>
          <p:spPr>
            <a:xfrm>
              <a:off x="1806421" y="3555217"/>
              <a:ext cx="311939" cy="400110"/>
            </a:xfrm>
            <a:prstGeom prst="rect">
              <a:avLst/>
            </a:prstGeom>
            <a:noFill/>
          </p:spPr>
          <p:txBody>
            <a:bodyPr wrap="square" rtlCol="0">
              <a:spAutoFit/>
            </a:bodyPr>
            <a:lstStyle/>
            <a:p>
              <a:r>
                <a:rPr lang="en-US" sz="2000" b="1" i="1">
                  <a:solidFill>
                    <a:schemeClr val="accent4">
                      <a:lumMod val="50000"/>
                    </a:schemeClr>
                  </a:solidFill>
                </a:rPr>
                <a:t>1</a:t>
              </a:r>
            </a:p>
          </p:txBody>
        </p:sp>
        <p:sp>
          <p:nvSpPr>
            <p:cNvPr id="21" name="TextBox 20"/>
            <p:cNvSpPr txBox="1"/>
            <p:nvPr/>
          </p:nvSpPr>
          <p:spPr>
            <a:xfrm>
              <a:off x="3142700" y="3555217"/>
              <a:ext cx="311939" cy="400110"/>
            </a:xfrm>
            <a:prstGeom prst="rect">
              <a:avLst/>
            </a:prstGeom>
            <a:noFill/>
          </p:spPr>
          <p:txBody>
            <a:bodyPr wrap="square" rtlCol="0">
              <a:spAutoFit/>
            </a:bodyPr>
            <a:lstStyle/>
            <a:p>
              <a:r>
                <a:rPr lang="en-US" sz="2000" b="1" i="1" dirty="0">
                  <a:solidFill>
                    <a:schemeClr val="accent4">
                      <a:lumMod val="50000"/>
                    </a:schemeClr>
                  </a:solidFill>
                </a:rPr>
                <a:t>2</a:t>
              </a:r>
            </a:p>
          </p:txBody>
        </p:sp>
        <p:sp>
          <p:nvSpPr>
            <p:cNvPr id="22" name="TextBox 21"/>
            <p:cNvSpPr txBox="1"/>
            <p:nvPr/>
          </p:nvSpPr>
          <p:spPr>
            <a:xfrm>
              <a:off x="4478979" y="3552252"/>
              <a:ext cx="311939" cy="400110"/>
            </a:xfrm>
            <a:prstGeom prst="rect">
              <a:avLst/>
            </a:prstGeom>
            <a:noFill/>
          </p:spPr>
          <p:txBody>
            <a:bodyPr wrap="square" rtlCol="0">
              <a:spAutoFit/>
            </a:bodyPr>
            <a:lstStyle/>
            <a:p>
              <a:r>
                <a:rPr lang="en-US" sz="2000" b="1" i="1" dirty="0">
                  <a:solidFill>
                    <a:schemeClr val="accent4">
                      <a:lumMod val="50000"/>
                    </a:schemeClr>
                  </a:solidFill>
                </a:rPr>
                <a:t>3</a:t>
              </a:r>
            </a:p>
          </p:txBody>
        </p:sp>
        <p:sp>
          <p:nvSpPr>
            <p:cNvPr id="23" name="TextBox 22"/>
            <p:cNvSpPr txBox="1"/>
            <p:nvPr/>
          </p:nvSpPr>
          <p:spPr>
            <a:xfrm>
              <a:off x="5836230" y="3561149"/>
              <a:ext cx="311939" cy="400110"/>
            </a:xfrm>
            <a:prstGeom prst="rect">
              <a:avLst/>
            </a:prstGeom>
            <a:noFill/>
          </p:spPr>
          <p:txBody>
            <a:bodyPr wrap="square" rtlCol="0">
              <a:spAutoFit/>
            </a:bodyPr>
            <a:lstStyle/>
            <a:p>
              <a:r>
                <a:rPr lang="en-US" sz="2000" b="1" i="1" dirty="0">
                  <a:solidFill>
                    <a:schemeClr val="accent4">
                      <a:lumMod val="50000"/>
                    </a:schemeClr>
                  </a:solidFill>
                </a:rPr>
                <a:t>4</a:t>
              </a:r>
            </a:p>
          </p:txBody>
        </p:sp>
        <p:sp>
          <p:nvSpPr>
            <p:cNvPr id="24" name="TextBox 23"/>
            <p:cNvSpPr txBox="1"/>
            <p:nvPr/>
          </p:nvSpPr>
          <p:spPr>
            <a:xfrm>
              <a:off x="7231276" y="3562906"/>
              <a:ext cx="311939" cy="400110"/>
            </a:xfrm>
            <a:prstGeom prst="rect">
              <a:avLst/>
            </a:prstGeom>
            <a:noFill/>
          </p:spPr>
          <p:txBody>
            <a:bodyPr wrap="square" rtlCol="0">
              <a:spAutoFit/>
            </a:bodyPr>
            <a:lstStyle/>
            <a:p>
              <a:r>
                <a:rPr lang="en-US" sz="2000" b="1" i="1" dirty="0">
                  <a:solidFill>
                    <a:schemeClr val="accent4">
                      <a:lumMod val="50000"/>
                    </a:schemeClr>
                  </a:solidFill>
                </a:rPr>
                <a:t>5</a:t>
              </a:r>
            </a:p>
          </p:txBody>
        </p:sp>
        <p:sp>
          <p:nvSpPr>
            <p:cNvPr id="25" name="TextBox 24"/>
            <p:cNvSpPr txBox="1"/>
            <p:nvPr/>
          </p:nvSpPr>
          <p:spPr>
            <a:xfrm>
              <a:off x="8232404" y="3556883"/>
              <a:ext cx="311939" cy="400110"/>
            </a:xfrm>
            <a:prstGeom prst="rect">
              <a:avLst/>
            </a:prstGeom>
            <a:noFill/>
          </p:spPr>
          <p:txBody>
            <a:bodyPr wrap="square" rtlCol="0">
              <a:spAutoFit/>
            </a:bodyPr>
            <a:lstStyle/>
            <a:p>
              <a:r>
                <a:rPr lang="en-US" sz="2000" b="1" i="1" dirty="0">
                  <a:solidFill>
                    <a:schemeClr val="accent4">
                      <a:lumMod val="50000"/>
                    </a:schemeClr>
                  </a:solidFill>
                </a:rPr>
                <a:t>6</a:t>
              </a:r>
            </a:p>
          </p:txBody>
        </p:sp>
        <p:sp>
          <p:nvSpPr>
            <p:cNvPr id="26" name="TextBox 25"/>
            <p:cNvSpPr txBox="1"/>
            <p:nvPr/>
          </p:nvSpPr>
          <p:spPr>
            <a:xfrm>
              <a:off x="9233532" y="3555217"/>
              <a:ext cx="311939" cy="400110"/>
            </a:xfrm>
            <a:prstGeom prst="rect">
              <a:avLst/>
            </a:prstGeom>
            <a:noFill/>
          </p:spPr>
          <p:txBody>
            <a:bodyPr wrap="square" rtlCol="0">
              <a:spAutoFit/>
            </a:bodyPr>
            <a:lstStyle/>
            <a:p>
              <a:r>
                <a:rPr lang="en-US" sz="2000" b="1" i="1" dirty="0">
                  <a:solidFill>
                    <a:schemeClr val="accent4">
                      <a:lumMod val="50000"/>
                    </a:schemeClr>
                  </a:solidFill>
                </a:rPr>
                <a:t>7</a:t>
              </a:r>
            </a:p>
          </p:txBody>
        </p:sp>
      </p:grpSp>
      <p:grpSp>
        <p:nvGrpSpPr>
          <p:cNvPr id="11" name="Group 10"/>
          <p:cNvGrpSpPr/>
          <p:nvPr/>
        </p:nvGrpSpPr>
        <p:grpSpPr>
          <a:xfrm>
            <a:off x="415600" y="1673485"/>
            <a:ext cx="10544603" cy="2849502"/>
            <a:chOff x="415600" y="1673485"/>
            <a:chExt cx="10544603" cy="2849502"/>
          </a:xfrm>
        </p:grpSpPr>
        <p:pic>
          <p:nvPicPr>
            <p:cNvPr id="34" name="Picture 33">
              <a:extLst>
                <a:ext uri="{FF2B5EF4-FFF2-40B4-BE49-F238E27FC236}">
                  <a16:creationId xmlns:a16="http://schemas.microsoft.com/office/drawing/2014/main" xmlns="" id="{07B1D139-9C0D-0842-A18B-F522A0802795}"/>
                </a:ext>
              </a:extLst>
            </p:cNvPr>
            <p:cNvPicPr>
              <a:picLocks noChangeAspect="1"/>
            </p:cNvPicPr>
            <p:nvPr/>
          </p:nvPicPr>
          <p:blipFill rotWithShape="1">
            <a:blip r:embed="rId4"/>
            <a:srcRect r="69716" b="3522"/>
            <a:stretch/>
          </p:blipFill>
          <p:spPr>
            <a:xfrm>
              <a:off x="3138293" y="4075200"/>
              <a:ext cx="333466" cy="402955"/>
            </a:xfrm>
            <a:prstGeom prst="rect">
              <a:avLst/>
            </a:prstGeom>
          </p:spPr>
        </p:pic>
        <p:pic>
          <p:nvPicPr>
            <p:cNvPr id="35" name="Picture 34">
              <a:extLst>
                <a:ext uri="{FF2B5EF4-FFF2-40B4-BE49-F238E27FC236}">
                  <a16:creationId xmlns:a16="http://schemas.microsoft.com/office/drawing/2014/main" xmlns="" id="{EC9F43EE-FFAB-4B4E-811C-D5DC9A7CC3A1}"/>
                </a:ext>
              </a:extLst>
            </p:cNvPr>
            <p:cNvPicPr>
              <a:picLocks noChangeAspect="1"/>
            </p:cNvPicPr>
            <p:nvPr/>
          </p:nvPicPr>
          <p:blipFill rotWithShape="1">
            <a:blip r:embed="rId4"/>
            <a:srcRect r="69716" b="3522"/>
            <a:stretch/>
          </p:blipFill>
          <p:spPr>
            <a:xfrm>
              <a:off x="4481664" y="4075200"/>
              <a:ext cx="333466" cy="402955"/>
            </a:xfrm>
            <a:prstGeom prst="rect">
              <a:avLst/>
            </a:prstGeom>
          </p:spPr>
        </p:pic>
        <p:pic>
          <p:nvPicPr>
            <p:cNvPr id="36" name="Picture 35">
              <a:extLst>
                <a:ext uri="{FF2B5EF4-FFF2-40B4-BE49-F238E27FC236}">
                  <a16:creationId xmlns:a16="http://schemas.microsoft.com/office/drawing/2014/main" xmlns="" id="{9D632438-BDCD-DF48-AE85-728FAFA4997A}"/>
                </a:ext>
              </a:extLst>
            </p:cNvPr>
            <p:cNvPicPr>
              <a:picLocks noChangeAspect="1"/>
            </p:cNvPicPr>
            <p:nvPr/>
          </p:nvPicPr>
          <p:blipFill rotWithShape="1">
            <a:blip r:embed="rId4"/>
            <a:srcRect r="69716" b="3522"/>
            <a:stretch/>
          </p:blipFill>
          <p:spPr>
            <a:xfrm>
              <a:off x="5836230" y="4075200"/>
              <a:ext cx="333466" cy="402955"/>
            </a:xfrm>
            <a:prstGeom prst="rect">
              <a:avLst/>
            </a:prstGeom>
          </p:spPr>
        </p:pic>
        <p:pic>
          <p:nvPicPr>
            <p:cNvPr id="37" name="Picture 36">
              <a:extLst>
                <a:ext uri="{FF2B5EF4-FFF2-40B4-BE49-F238E27FC236}">
                  <a16:creationId xmlns:a16="http://schemas.microsoft.com/office/drawing/2014/main" xmlns="" id="{0CAC3942-4B80-5545-9E26-AF0E1641BECA}"/>
                </a:ext>
              </a:extLst>
            </p:cNvPr>
            <p:cNvPicPr>
              <a:picLocks noChangeAspect="1"/>
            </p:cNvPicPr>
            <p:nvPr/>
          </p:nvPicPr>
          <p:blipFill rotWithShape="1">
            <a:blip r:embed="rId4"/>
            <a:srcRect r="69716" b="3522"/>
            <a:stretch/>
          </p:blipFill>
          <p:spPr>
            <a:xfrm>
              <a:off x="7207035" y="4075200"/>
              <a:ext cx="333466" cy="402955"/>
            </a:xfrm>
            <a:prstGeom prst="rect">
              <a:avLst/>
            </a:prstGeom>
          </p:spPr>
        </p:pic>
        <p:pic>
          <p:nvPicPr>
            <p:cNvPr id="38" name="Picture 37">
              <a:extLst>
                <a:ext uri="{FF2B5EF4-FFF2-40B4-BE49-F238E27FC236}">
                  <a16:creationId xmlns:a16="http://schemas.microsoft.com/office/drawing/2014/main" xmlns="" id="{06DB6F58-B00C-7B42-ADA7-3BF0C700E90B}"/>
                </a:ext>
              </a:extLst>
            </p:cNvPr>
            <p:cNvPicPr>
              <a:picLocks noChangeAspect="1"/>
            </p:cNvPicPr>
            <p:nvPr/>
          </p:nvPicPr>
          <p:blipFill rotWithShape="1">
            <a:blip r:embed="rId4"/>
            <a:srcRect r="69716" b="3522"/>
            <a:stretch/>
          </p:blipFill>
          <p:spPr>
            <a:xfrm>
              <a:off x="8222400" y="4075200"/>
              <a:ext cx="333466" cy="402955"/>
            </a:xfrm>
            <a:prstGeom prst="rect">
              <a:avLst/>
            </a:prstGeom>
          </p:spPr>
        </p:pic>
        <p:pic>
          <p:nvPicPr>
            <p:cNvPr id="39" name="Picture 38">
              <a:extLst>
                <a:ext uri="{FF2B5EF4-FFF2-40B4-BE49-F238E27FC236}">
                  <a16:creationId xmlns:a16="http://schemas.microsoft.com/office/drawing/2014/main" xmlns="" id="{B4B5875E-5272-1F46-8933-7B81CFD149BD}"/>
                </a:ext>
              </a:extLst>
            </p:cNvPr>
            <p:cNvPicPr>
              <a:picLocks noChangeAspect="1"/>
            </p:cNvPicPr>
            <p:nvPr/>
          </p:nvPicPr>
          <p:blipFill rotWithShape="1">
            <a:blip r:embed="rId4"/>
            <a:srcRect r="69716" b="3522"/>
            <a:stretch/>
          </p:blipFill>
          <p:spPr>
            <a:xfrm>
              <a:off x="9222768" y="4075200"/>
              <a:ext cx="333466" cy="402955"/>
            </a:xfrm>
            <a:prstGeom prst="rect">
              <a:avLst/>
            </a:prstGeom>
          </p:spPr>
        </p:pic>
        <p:pic>
          <p:nvPicPr>
            <p:cNvPr id="40" name="Picture 39">
              <a:extLst>
                <a:ext uri="{FF2B5EF4-FFF2-40B4-BE49-F238E27FC236}">
                  <a16:creationId xmlns:a16="http://schemas.microsoft.com/office/drawing/2014/main" xmlns="" id="{B2FB265B-8402-0643-A869-8CFD0E06A428}"/>
                </a:ext>
              </a:extLst>
            </p:cNvPr>
            <p:cNvPicPr>
              <a:picLocks noChangeAspect="1"/>
            </p:cNvPicPr>
            <p:nvPr/>
          </p:nvPicPr>
          <p:blipFill rotWithShape="1">
            <a:blip r:embed="rId4"/>
            <a:srcRect r="69716" b="3522"/>
            <a:stretch/>
          </p:blipFill>
          <p:spPr>
            <a:xfrm>
              <a:off x="1796949" y="4075200"/>
              <a:ext cx="333466" cy="402955"/>
            </a:xfrm>
            <a:prstGeom prst="rect">
              <a:avLst/>
            </a:prstGeom>
          </p:spPr>
        </p:pic>
        <p:pic>
          <p:nvPicPr>
            <p:cNvPr id="41" name="Picture 40">
              <a:extLst>
                <a:ext uri="{FF2B5EF4-FFF2-40B4-BE49-F238E27FC236}">
                  <a16:creationId xmlns:a16="http://schemas.microsoft.com/office/drawing/2014/main" xmlns="" id="{1F8DC1D1-BA00-1D42-89CB-5FFC24ED98D9}"/>
                </a:ext>
              </a:extLst>
            </p:cNvPr>
            <p:cNvPicPr>
              <a:picLocks noChangeAspect="1"/>
            </p:cNvPicPr>
            <p:nvPr/>
          </p:nvPicPr>
          <p:blipFill rotWithShape="1">
            <a:blip r:embed="rId4"/>
            <a:srcRect r="69716" b="3522"/>
            <a:stretch/>
          </p:blipFill>
          <p:spPr>
            <a:xfrm>
              <a:off x="786557" y="4075785"/>
              <a:ext cx="333466" cy="402955"/>
            </a:xfrm>
            <a:prstGeom prst="rect">
              <a:avLst/>
            </a:prstGeom>
          </p:spPr>
        </p:pic>
        <p:pic>
          <p:nvPicPr>
            <p:cNvPr id="42" name="Picture 41">
              <a:extLst>
                <a:ext uri="{FF2B5EF4-FFF2-40B4-BE49-F238E27FC236}">
                  <a16:creationId xmlns:a16="http://schemas.microsoft.com/office/drawing/2014/main" xmlns="" id="{67A7E2CD-CA72-704E-9592-3E85AB01DECC}"/>
                </a:ext>
              </a:extLst>
            </p:cNvPr>
            <p:cNvPicPr>
              <a:picLocks noChangeAspect="1"/>
            </p:cNvPicPr>
            <p:nvPr/>
          </p:nvPicPr>
          <p:blipFill rotWithShape="1">
            <a:blip r:embed="rId4"/>
            <a:srcRect r="69716" b="3522"/>
            <a:stretch/>
          </p:blipFill>
          <p:spPr>
            <a:xfrm>
              <a:off x="522360" y="4075200"/>
              <a:ext cx="333466" cy="402955"/>
            </a:xfrm>
            <a:prstGeom prst="rect">
              <a:avLst/>
            </a:prstGeom>
          </p:spPr>
        </p:pic>
        <p:grpSp>
          <p:nvGrpSpPr>
            <p:cNvPr id="44" name="Group 43">
              <a:extLst>
                <a:ext uri="{FF2B5EF4-FFF2-40B4-BE49-F238E27FC236}">
                  <a16:creationId xmlns:a16="http://schemas.microsoft.com/office/drawing/2014/main" xmlns="" id="{9BCDB34F-B972-B54E-8FAF-6737E0E0C77E}"/>
                </a:ext>
              </a:extLst>
            </p:cNvPr>
            <p:cNvGrpSpPr/>
            <p:nvPr/>
          </p:nvGrpSpPr>
          <p:grpSpPr>
            <a:xfrm>
              <a:off x="10009865" y="4075200"/>
              <a:ext cx="852609" cy="407886"/>
              <a:chOff x="509083" y="4068389"/>
              <a:chExt cx="852609" cy="407886"/>
            </a:xfrm>
          </p:grpSpPr>
          <p:pic>
            <p:nvPicPr>
              <p:cNvPr id="45" name="Picture 44">
                <a:extLst>
                  <a:ext uri="{FF2B5EF4-FFF2-40B4-BE49-F238E27FC236}">
                    <a16:creationId xmlns:a16="http://schemas.microsoft.com/office/drawing/2014/main" xmlns="" id="{4DA225AB-0E7C-A84E-B2B0-57DC694F5AE0}"/>
                  </a:ext>
                </a:extLst>
              </p:cNvPr>
              <p:cNvPicPr>
                <a:picLocks noChangeAspect="1"/>
              </p:cNvPicPr>
              <p:nvPr/>
            </p:nvPicPr>
            <p:blipFill rotWithShape="1">
              <a:blip r:embed="rId4"/>
              <a:srcRect r="69716" b="3522"/>
              <a:stretch/>
            </p:blipFill>
            <p:spPr>
              <a:xfrm>
                <a:off x="1028226" y="4070801"/>
                <a:ext cx="333466" cy="402955"/>
              </a:xfrm>
              <a:prstGeom prst="rect">
                <a:avLst/>
              </a:prstGeom>
            </p:spPr>
          </p:pic>
          <p:grpSp>
            <p:nvGrpSpPr>
              <p:cNvPr id="46" name="Group 45">
                <a:extLst>
                  <a:ext uri="{FF2B5EF4-FFF2-40B4-BE49-F238E27FC236}">
                    <a16:creationId xmlns:a16="http://schemas.microsoft.com/office/drawing/2014/main" xmlns="" id="{DBB8B54E-1C5D-A346-8F73-63DE94ED1FD1}"/>
                  </a:ext>
                </a:extLst>
              </p:cNvPr>
              <p:cNvGrpSpPr/>
              <p:nvPr/>
            </p:nvGrpSpPr>
            <p:grpSpPr>
              <a:xfrm>
                <a:off x="509083" y="4068389"/>
                <a:ext cx="597663" cy="407886"/>
                <a:chOff x="692838" y="4070854"/>
                <a:chExt cx="597663" cy="407886"/>
              </a:xfrm>
            </p:grpSpPr>
            <p:pic>
              <p:nvPicPr>
                <p:cNvPr id="47" name="Picture 46">
                  <a:extLst>
                    <a:ext uri="{FF2B5EF4-FFF2-40B4-BE49-F238E27FC236}">
                      <a16:creationId xmlns:a16="http://schemas.microsoft.com/office/drawing/2014/main" xmlns="" id="{665DFADE-027F-A349-8AE6-E74FC356C28B}"/>
                    </a:ext>
                  </a:extLst>
                </p:cNvPr>
                <p:cNvPicPr>
                  <a:picLocks noChangeAspect="1"/>
                </p:cNvPicPr>
                <p:nvPr/>
              </p:nvPicPr>
              <p:blipFill rotWithShape="1">
                <a:blip r:embed="rId4"/>
                <a:srcRect r="69716" b="3522"/>
                <a:stretch/>
              </p:blipFill>
              <p:spPr>
                <a:xfrm>
                  <a:off x="957035" y="4075785"/>
                  <a:ext cx="333466" cy="402955"/>
                </a:xfrm>
                <a:prstGeom prst="rect">
                  <a:avLst/>
                </a:prstGeom>
              </p:spPr>
            </p:pic>
            <p:pic>
              <p:nvPicPr>
                <p:cNvPr id="48" name="Picture 47">
                  <a:extLst>
                    <a:ext uri="{FF2B5EF4-FFF2-40B4-BE49-F238E27FC236}">
                      <a16:creationId xmlns:a16="http://schemas.microsoft.com/office/drawing/2014/main" xmlns="" id="{AEB6DEBE-D81C-2746-BE4F-3FEC635C8FD5}"/>
                    </a:ext>
                  </a:extLst>
                </p:cNvPr>
                <p:cNvPicPr>
                  <a:picLocks noChangeAspect="1"/>
                </p:cNvPicPr>
                <p:nvPr/>
              </p:nvPicPr>
              <p:blipFill rotWithShape="1">
                <a:blip r:embed="rId4"/>
                <a:srcRect r="69716" b="3522"/>
                <a:stretch/>
              </p:blipFill>
              <p:spPr>
                <a:xfrm>
                  <a:off x="692838" y="4070854"/>
                  <a:ext cx="333466" cy="402955"/>
                </a:xfrm>
                <a:prstGeom prst="rect">
                  <a:avLst/>
                </a:prstGeom>
              </p:spPr>
            </p:pic>
          </p:grpSp>
        </p:grpSp>
        <p:grpSp>
          <p:nvGrpSpPr>
            <p:cNvPr id="5" name="Group 4"/>
            <p:cNvGrpSpPr/>
            <p:nvPr/>
          </p:nvGrpSpPr>
          <p:grpSpPr>
            <a:xfrm>
              <a:off x="415600" y="1673485"/>
              <a:ext cx="10544603" cy="2849502"/>
              <a:chOff x="415600" y="1673485"/>
              <a:chExt cx="10544603" cy="2849502"/>
            </a:xfrm>
          </p:grpSpPr>
          <p:sp>
            <p:nvSpPr>
              <p:cNvPr id="27" name="Shape 138">
                <a:extLst>
                  <a:ext uri="{FF2B5EF4-FFF2-40B4-BE49-F238E27FC236}">
                    <a16:creationId xmlns:a16="http://schemas.microsoft.com/office/drawing/2014/main" xmlns="" id="{BCC01202-351E-6F4B-9BE1-DAFA359AED4F}"/>
                  </a:ext>
                </a:extLst>
              </p:cNvPr>
              <p:cNvSpPr/>
              <p:nvPr/>
            </p:nvSpPr>
            <p:spPr>
              <a:xfrm flipV="1">
                <a:off x="415600" y="4027150"/>
                <a:ext cx="2071616" cy="495834"/>
              </a:xfrm>
              <a:prstGeom prst="rect">
                <a:avLst/>
              </a:prstGeom>
              <a:noFill/>
              <a:ln w="19050" cap="flat" cmpd="sng">
                <a:solidFill>
                  <a:srgbClr val="3C78D8"/>
                </a:solidFill>
                <a:prstDash val="dash"/>
                <a:round/>
                <a:headEnd type="none" w="med" len="med"/>
                <a:tailEnd type="none" w="med" len="med"/>
              </a:ln>
            </p:spPr>
            <p:txBody>
              <a:bodyPr lIns="121900" tIns="121900" rIns="121900" bIns="121900" anchor="ctr" anchorCtr="0">
                <a:noAutofit/>
              </a:bodyPr>
              <a:lstStyle/>
              <a:p>
                <a:endParaRPr sz="2400"/>
              </a:p>
            </p:txBody>
          </p:sp>
          <p:sp>
            <p:nvSpPr>
              <p:cNvPr id="30" name="Shape 138">
                <a:extLst>
                  <a:ext uri="{FF2B5EF4-FFF2-40B4-BE49-F238E27FC236}">
                    <a16:creationId xmlns:a16="http://schemas.microsoft.com/office/drawing/2014/main" xmlns="" id="{35862DA6-B3F6-5845-993C-00A2E2FE7827}"/>
                  </a:ext>
                </a:extLst>
              </p:cNvPr>
              <p:cNvSpPr/>
              <p:nvPr/>
            </p:nvSpPr>
            <p:spPr>
              <a:xfrm flipV="1">
                <a:off x="2492036" y="4024081"/>
                <a:ext cx="4370383" cy="498906"/>
              </a:xfrm>
              <a:prstGeom prst="rect">
                <a:avLst/>
              </a:prstGeom>
              <a:noFill/>
              <a:ln w="19050" cap="flat" cmpd="sng">
                <a:solidFill>
                  <a:srgbClr val="3C78D8"/>
                </a:solidFill>
                <a:prstDash val="dash"/>
                <a:round/>
                <a:headEnd type="none" w="med" len="med"/>
                <a:tailEnd type="none" w="med" len="med"/>
              </a:ln>
            </p:spPr>
            <p:txBody>
              <a:bodyPr lIns="121900" tIns="121900" rIns="121900" bIns="121900" anchor="ctr" anchorCtr="0">
                <a:noAutofit/>
              </a:bodyPr>
              <a:lstStyle/>
              <a:p>
                <a:endParaRPr sz="2400"/>
              </a:p>
            </p:txBody>
          </p:sp>
          <p:sp>
            <p:nvSpPr>
              <p:cNvPr id="31" name="Shape 138">
                <a:extLst>
                  <a:ext uri="{FF2B5EF4-FFF2-40B4-BE49-F238E27FC236}">
                    <a16:creationId xmlns:a16="http://schemas.microsoft.com/office/drawing/2014/main" xmlns="" id="{1B870649-D70F-8F4D-87B8-E0EB64D84ADC}"/>
                  </a:ext>
                </a:extLst>
              </p:cNvPr>
              <p:cNvSpPr/>
              <p:nvPr/>
            </p:nvSpPr>
            <p:spPr>
              <a:xfrm flipV="1">
                <a:off x="6862420" y="4019756"/>
                <a:ext cx="2993322" cy="503229"/>
              </a:xfrm>
              <a:prstGeom prst="rect">
                <a:avLst/>
              </a:prstGeom>
              <a:noFill/>
              <a:ln w="19050" cap="flat" cmpd="sng">
                <a:solidFill>
                  <a:srgbClr val="3C78D8"/>
                </a:solidFill>
                <a:prstDash val="dash"/>
                <a:round/>
                <a:headEnd type="none" w="med" len="med"/>
                <a:tailEnd type="none" w="med" len="med"/>
              </a:ln>
            </p:spPr>
            <p:txBody>
              <a:bodyPr lIns="121900" tIns="121900" rIns="121900" bIns="121900" anchor="ctr" anchorCtr="0">
                <a:noAutofit/>
              </a:bodyPr>
              <a:lstStyle/>
              <a:p>
                <a:endParaRPr sz="2400"/>
              </a:p>
            </p:txBody>
          </p:sp>
          <p:sp>
            <p:nvSpPr>
              <p:cNvPr id="43" name="Shape 138">
                <a:extLst>
                  <a:ext uri="{FF2B5EF4-FFF2-40B4-BE49-F238E27FC236}">
                    <a16:creationId xmlns:a16="http://schemas.microsoft.com/office/drawing/2014/main" xmlns="" id="{6BB7AD0F-B5E1-8044-99CD-88E8B298E7FA}"/>
                  </a:ext>
                </a:extLst>
              </p:cNvPr>
              <p:cNvSpPr/>
              <p:nvPr/>
            </p:nvSpPr>
            <p:spPr>
              <a:xfrm flipV="1">
                <a:off x="9869888" y="4019755"/>
                <a:ext cx="1090315" cy="503229"/>
              </a:xfrm>
              <a:prstGeom prst="rect">
                <a:avLst/>
              </a:prstGeom>
              <a:noFill/>
              <a:ln w="19050" cap="flat" cmpd="sng">
                <a:solidFill>
                  <a:srgbClr val="3C78D8"/>
                </a:solidFill>
                <a:prstDash val="dash"/>
                <a:round/>
                <a:headEnd type="none" w="med" len="med"/>
                <a:tailEnd type="none" w="med" len="med"/>
              </a:ln>
            </p:spPr>
            <p:txBody>
              <a:bodyPr lIns="121900" tIns="121900" rIns="121900" bIns="121900" anchor="ctr" anchorCtr="0">
                <a:noAutofit/>
              </a:bodyPr>
              <a:lstStyle/>
              <a:p>
                <a:endParaRPr sz="2400"/>
              </a:p>
            </p:txBody>
          </p:sp>
          <p:cxnSp>
            <p:nvCxnSpPr>
              <p:cNvPr id="29" name="Straight Connector 28">
                <a:extLst>
                  <a:ext uri="{FF2B5EF4-FFF2-40B4-BE49-F238E27FC236}">
                    <a16:creationId xmlns:a16="http://schemas.microsoft.com/office/drawing/2014/main" xmlns="" id="{0CE93085-96EF-3946-99C8-E50A39AD9B79}"/>
                  </a:ext>
                </a:extLst>
              </p:cNvPr>
              <p:cNvCxnSpPr>
                <a:cxnSpLocks/>
              </p:cNvCxnSpPr>
              <p:nvPr/>
            </p:nvCxnSpPr>
            <p:spPr>
              <a:xfrm>
                <a:off x="2487216" y="1673485"/>
                <a:ext cx="0" cy="2232382"/>
              </a:xfrm>
              <a:prstGeom prst="line">
                <a:avLst/>
              </a:prstGeom>
              <a:ln w="12700">
                <a:solidFill>
                  <a:srgbClr val="4472C4"/>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xmlns="" id="{5CEAEC3E-FCE9-9141-A34C-81D5C94D2773}"/>
                  </a:ext>
                </a:extLst>
              </p:cNvPr>
              <p:cNvCxnSpPr>
                <a:cxnSpLocks/>
              </p:cNvCxnSpPr>
              <p:nvPr/>
            </p:nvCxnSpPr>
            <p:spPr>
              <a:xfrm>
                <a:off x="6862419" y="1673485"/>
                <a:ext cx="0" cy="2232382"/>
              </a:xfrm>
              <a:prstGeom prst="line">
                <a:avLst/>
              </a:prstGeom>
              <a:ln w="12700">
                <a:solidFill>
                  <a:srgbClr val="4472C4"/>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xmlns="" id="{63B39A56-D4FC-FF47-A4F7-A2BC37A49726}"/>
                  </a:ext>
                </a:extLst>
              </p:cNvPr>
              <p:cNvCxnSpPr>
                <a:cxnSpLocks/>
              </p:cNvCxnSpPr>
              <p:nvPr/>
            </p:nvCxnSpPr>
            <p:spPr>
              <a:xfrm>
                <a:off x="9855742" y="1673485"/>
                <a:ext cx="0" cy="2232382"/>
              </a:xfrm>
              <a:prstGeom prst="line">
                <a:avLst/>
              </a:prstGeom>
              <a:ln w="12700">
                <a:solidFill>
                  <a:srgbClr val="4472C4"/>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18" name="Group 17"/>
          <p:cNvGrpSpPr/>
          <p:nvPr/>
        </p:nvGrpSpPr>
        <p:grpSpPr>
          <a:xfrm>
            <a:off x="480926" y="3517078"/>
            <a:ext cx="1024989" cy="388789"/>
            <a:chOff x="480926" y="3517078"/>
            <a:chExt cx="1024989" cy="388789"/>
          </a:xfrm>
        </p:grpSpPr>
        <p:pic>
          <p:nvPicPr>
            <p:cNvPr id="52" name="Picture 51">
              <a:extLst>
                <a:ext uri="{FF2B5EF4-FFF2-40B4-BE49-F238E27FC236}">
                  <a16:creationId xmlns:a16="http://schemas.microsoft.com/office/drawing/2014/main" xmlns="" id="{53484B1F-7170-DD44-97CD-B50FE5DF56A0}"/>
                </a:ext>
              </a:extLst>
            </p:cNvPr>
            <p:cNvPicPr>
              <a:picLocks noChangeAspect="1"/>
            </p:cNvPicPr>
            <p:nvPr/>
          </p:nvPicPr>
          <p:blipFill>
            <a:blip r:embed="rId5"/>
            <a:stretch>
              <a:fillRect/>
            </a:stretch>
          </p:blipFill>
          <p:spPr>
            <a:xfrm>
              <a:off x="480926" y="3517078"/>
              <a:ext cx="1024989" cy="388789"/>
            </a:xfrm>
            <a:prstGeom prst="rect">
              <a:avLst/>
            </a:prstGeom>
          </p:spPr>
        </p:pic>
        <p:cxnSp>
          <p:nvCxnSpPr>
            <p:cNvPr id="53" name="Shape 136">
              <a:extLst>
                <a:ext uri="{FF2B5EF4-FFF2-40B4-BE49-F238E27FC236}">
                  <a16:creationId xmlns:a16="http://schemas.microsoft.com/office/drawing/2014/main" xmlns="" id="{091EB07A-85F7-5543-837C-84202746080B}"/>
                </a:ext>
              </a:extLst>
            </p:cNvPr>
            <p:cNvCxnSpPr/>
            <p:nvPr/>
          </p:nvCxnSpPr>
          <p:spPr>
            <a:xfrm flipH="1">
              <a:off x="1220817" y="3537510"/>
              <a:ext cx="269600" cy="320400"/>
            </a:xfrm>
            <a:prstGeom prst="straightConnector1">
              <a:avLst/>
            </a:prstGeom>
            <a:noFill/>
            <a:ln w="19050" cap="flat" cmpd="sng">
              <a:solidFill>
                <a:srgbClr val="FF0000"/>
              </a:solidFill>
              <a:prstDash val="solid"/>
              <a:round/>
              <a:headEnd type="none" w="lg" len="lg"/>
              <a:tailEnd type="none" w="lg" len="lg"/>
            </a:ln>
          </p:spPr>
        </p:cxnSp>
      </p:grpSp>
      <p:sp>
        <p:nvSpPr>
          <p:cNvPr id="56" name="TextBox 55">
            <a:extLst>
              <a:ext uri="{FF2B5EF4-FFF2-40B4-BE49-F238E27FC236}">
                <a16:creationId xmlns:a16="http://schemas.microsoft.com/office/drawing/2014/main" xmlns="" id="{298EC419-D305-9C4B-8166-BD509C0DDED6}"/>
              </a:ext>
            </a:extLst>
          </p:cNvPr>
          <p:cNvSpPr txBox="1"/>
          <p:nvPr/>
        </p:nvSpPr>
        <p:spPr>
          <a:xfrm>
            <a:off x="480926" y="5949754"/>
            <a:ext cx="4989474" cy="400110"/>
          </a:xfrm>
          <a:prstGeom prst="rect">
            <a:avLst/>
          </a:prstGeom>
          <a:solidFill>
            <a:schemeClr val="bg2">
              <a:lumMod val="90000"/>
            </a:schemeClr>
          </a:solidFill>
          <a:ln>
            <a:solidFill>
              <a:schemeClr val="tx1"/>
            </a:solidFill>
          </a:ln>
        </p:spPr>
        <p:txBody>
          <a:bodyPr wrap="square" rtlCol="0" anchor="ctr">
            <a:spAutoFit/>
          </a:bodyPr>
          <a:lstStyle/>
          <a:p>
            <a:r>
              <a:rPr lang="en-US" sz="2000" dirty="0"/>
              <a:t>Example in </a:t>
            </a:r>
            <a:r>
              <a:rPr lang="en-US" sz="2000" i="1" dirty="0"/>
              <a:t>perfect tempus and minor </a:t>
            </a:r>
            <a:r>
              <a:rPr lang="en-US" sz="2000" i="1" dirty="0" err="1"/>
              <a:t>prolatio</a:t>
            </a:r>
            <a:endParaRPr lang="en-US" sz="2000" i="1" dirty="0"/>
          </a:p>
        </p:txBody>
      </p:sp>
    </p:spTree>
    <p:extLst>
      <p:ext uri="{BB962C8B-B14F-4D97-AF65-F5344CB8AC3E}">
        <p14:creationId xmlns:p14="http://schemas.microsoft.com/office/powerpoint/2010/main" val="207742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081" y="1536632"/>
            <a:ext cx="9888986" cy="2024517"/>
          </a:xfrm>
          <a:prstGeom prst="rect">
            <a:avLst/>
          </a:prstGeom>
        </p:spPr>
      </p:pic>
      <p:sp>
        <p:nvSpPr>
          <p:cNvPr id="11" name="Down Arrow 10">
            <a:extLst>
              <a:ext uri="{FF2B5EF4-FFF2-40B4-BE49-F238E27FC236}">
                <a16:creationId xmlns:a16="http://schemas.microsoft.com/office/drawing/2014/main" xmlns="" id="{A7FDE982-6087-DF4F-9957-7149F018BBD2}"/>
              </a:ext>
            </a:extLst>
          </p:cNvPr>
          <p:cNvSpPr/>
          <p:nvPr/>
        </p:nvSpPr>
        <p:spPr>
          <a:xfrm rot="883605">
            <a:off x="535960" y="1261173"/>
            <a:ext cx="2390341" cy="1461039"/>
          </a:xfrm>
          <a:prstGeom prst="downArrow">
            <a:avLst>
              <a:gd name="adj1" fmla="val 45898"/>
              <a:gd name="adj2" fmla="val 55419"/>
            </a:avLst>
          </a:prstGeom>
          <a:solidFill>
            <a:schemeClr val="accent2">
              <a:lumMod val="20000"/>
              <a:lumOff val="80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a:solidFill>
                  <a:schemeClr val="bg2">
                    <a:lumMod val="25000"/>
                  </a:schemeClr>
                </a:solidFill>
              </a:rPr>
              <a:t>DOT OF DIVISION</a:t>
            </a:r>
          </a:p>
        </p:txBody>
      </p:sp>
      <p:sp>
        <p:nvSpPr>
          <p:cNvPr id="8" name="Oval 7"/>
          <p:cNvSpPr/>
          <p:nvPr/>
        </p:nvSpPr>
        <p:spPr>
          <a:xfrm>
            <a:off x="8491211" y="5142476"/>
            <a:ext cx="2037798" cy="870797"/>
          </a:xfrm>
          <a:prstGeom prst="ellipse">
            <a:avLst/>
          </a:prstGeo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3500000" scaled="1"/>
            <a:tileRect/>
          </a:gra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pPr lvl="0"/>
            <a:r>
              <a:rPr lang="en-US" dirty="0"/>
              <a:t>Example: (sequence bounded by breves)</a:t>
            </a:r>
            <a:br>
              <a:rPr lang="en-US" dirty="0"/>
            </a:br>
            <a:endParaRPr lang="en-US" dirty="0"/>
          </a:p>
        </p:txBody>
      </p:sp>
      <p:sp>
        <p:nvSpPr>
          <p:cNvPr id="3" name="Text Placeholder 2"/>
          <p:cNvSpPr>
            <a:spLocks noGrp="1"/>
          </p:cNvSpPr>
          <p:nvPr>
            <p:ph type="body" idx="1"/>
          </p:nvPr>
        </p:nvSpPr>
        <p:spPr>
          <a:xfrm>
            <a:off x="509083" y="5265009"/>
            <a:ext cx="10787526" cy="1066556"/>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7 semibreves	=	Two groups of 3 semibreves	+	1 </a:t>
            </a:r>
          </a:p>
        </p:txBody>
      </p:sp>
      <p:sp>
        <p:nvSpPr>
          <p:cNvPr id="4" name="Slide Number Placeholder 3"/>
          <p:cNvSpPr>
            <a:spLocks noGrp="1"/>
          </p:cNvSpPr>
          <p:nvPr>
            <p:ph type="sldNum" idx="12"/>
          </p:nvPr>
        </p:nvSpPr>
        <p:spPr/>
        <p:txBody>
          <a:bodyPr/>
          <a:lstStyle/>
          <a:p>
            <a:fld id="{00000000-1234-1234-1234-123412341234}" type="slidenum">
              <a:rPr lang="en" smtClean="0"/>
              <a:pPr/>
              <a:t>16</a:t>
            </a:fld>
            <a:endParaRPr lang="en"/>
          </a:p>
        </p:txBody>
      </p:sp>
      <p:sp>
        <p:nvSpPr>
          <p:cNvPr id="9" name="Rounded Rectangle 8"/>
          <p:cNvSpPr/>
          <p:nvPr/>
        </p:nvSpPr>
        <p:spPr>
          <a:xfrm>
            <a:off x="509083" y="2145324"/>
            <a:ext cx="886781" cy="123616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9939632" y="2145324"/>
            <a:ext cx="884133" cy="123616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1636131" y="3180518"/>
            <a:ext cx="8063234" cy="782498"/>
            <a:chOff x="1636131" y="3180518"/>
            <a:chExt cx="8063234" cy="782498"/>
          </a:xfrm>
        </p:grpSpPr>
        <p:sp>
          <p:nvSpPr>
            <p:cNvPr id="7" name="Left Bracket 6"/>
            <p:cNvSpPr/>
            <p:nvPr/>
          </p:nvSpPr>
          <p:spPr>
            <a:xfrm rot="16200000">
              <a:off x="1840707" y="2975945"/>
              <a:ext cx="200963" cy="610115"/>
            </a:xfrm>
            <a:prstGeom prst="leftBracket">
              <a:avLst/>
            </a:prstGeom>
            <a:ln w="5715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ket 11"/>
            <p:cNvSpPr/>
            <p:nvPr/>
          </p:nvSpPr>
          <p:spPr>
            <a:xfrm rot="16200000">
              <a:off x="3198188" y="2717936"/>
              <a:ext cx="200963" cy="1126131"/>
            </a:xfrm>
            <a:prstGeom prst="leftBracket">
              <a:avLst/>
            </a:prstGeom>
            <a:ln w="5715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ket 12"/>
            <p:cNvSpPr/>
            <p:nvPr/>
          </p:nvSpPr>
          <p:spPr>
            <a:xfrm rot="16200000">
              <a:off x="7288093" y="2975944"/>
              <a:ext cx="200963" cy="610115"/>
            </a:xfrm>
            <a:prstGeom prst="leftBracket">
              <a:avLst/>
            </a:prstGeom>
            <a:ln w="5715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Left Bracket 13"/>
            <p:cNvSpPr/>
            <p:nvPr/>
          </p:nvSpPr>
          <p:spPr>
            <a:xfrm rot="16200000">
              <a:off x="4555625" y="2978883"/>
              <a:ext cx="200963" cy="610115"/>
            </a:xfrm>
            <a:prstGeom prst="leftBracket">
              <a:avLst/>
            </a:prstGeom>
            <a:ln w="5715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ket 14"/>
            <p:cNvSpPr/>
            <p:nvPr/>
          </p:nvSpPr>
          <p:spPr>
            <a:xfrm rot="16200000">
              <a:off x="5932984" y="2720874"/>
              <a:ext cx="200963" cy="1126131"/>
            </a:xfrm>
            <a:prstGeom prst="leftBracket">
              <a:avLst/>
            </a:prstGeom>
            <a:ln w="5715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ket 15"/>
            <p:cNvSpPr/>
            <p:nvPr/>
          </p:nvSpPr>
          <p:spPr>
            <a:xfrm rot="16200000">
              <a:off x="8287893" y="2975943"/>
              <a:ext cx="200963" cy="610115"/>
            </a:xfrm>
            <a:prstGeom prst="leftBracket">
              <a:avLst/>
            </a:prstGeom>
            <a:ln w="5715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ket 16"/>
            <p:cNvSpPr/>
            <p:nvPr/>
          </p:nvSpPr>
          <p:spPr>
            <a:xfrm rot="16200000">
              <a:off x="9293826" y="2975942"/>
              <a:ext cx="200963" cy="610115"/>
            </a:xfrm>
            <a:prstGeom prst="leftBracket">
              <a:avLst/>
            </a:prstGeom>
            <a:ln w="5715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p:cNvSpPr txBox="1"/>
            <p:nvPr/>
          </p:nvSpPr>
          <p:spPr>
            <a:xfrm>
              <a:off x="1806421" y="3555217"/>
              <a:ext cx="311939" cy="400110"/>
            </a:xfrm>
            <a:prstGeom prst="rect">
              <a:avLst/>
            </a:prstGeom>
            <a:noFill/>
          </p:spPr>
          <p:txBody>
            <a:bodyPr wrap="square" rtlCol="0">
              <a:spAutoFit/>
            </a:bodyPr>
            <a:lstStyle/>
            <a:p>
              <a:r>
                <a:rPr lang="en-US" sz="2000" b="1" i="1">
                  <a:solidFill>
                    <a:schemeClr val="accent4">
                      <a:lumMod val="50000"/>
                    </a:schemeClr>
                  </a:solidFill>
                </a:rPr>
                <a:t>1</a:t>
              </a:r>
            </a:p>
          </p:txBody>
        </p:sp>
        <p:sp>
          <p:nvSpPr>
            <p:cNvPr id="21" name="TextBox 20"/>
            <p:cNvSpPr txBox="1"/>
            <p:nvPr/>
          </p:nvSpPr>
          <p:spPr>
            <a:xfrm>
              <a:off x="3142700" y="3555217"/>
              <a:ext cx="311939" cy="400110"/>
            </a:xfrm>
            <a:prstGeom prst="rect">
              <a:avLst/>
            </a:prstGeom>
            <a:noFill/>
          </p:spPr>
          <p:txBody>
            <a:bodyPr wrap="square" rtlCol="0">
              <a:spAutoFit/>
            </a:bodyPr>
            <a:lstStyle/>
            <a:p>
              <a:r>
                <a:rPr lang="en-US" sz="2000" b="1" i="1" dirty="0">
                  <a:solidFill>
                    <a:schemeClr val="accent4">
                      <a:lumMod val="50000"/>
                    </a:schemeClr>
                  </a:solidFill>
                </a:rPr>
                <a:t>2</a:t>
              </a:r>
            </a:p>
          </p:txBody>
        </p:sp>
        <p:sp>
          <p:nvSpPr>
            <p:cNvPr id="22" name="TextBox 21"/>
            <p:cNvSpPr txBox="1"/>
            <p:nvPr/>
          </p:nvSpPr>
          <p:spPr>
            <a:xfrm>
              <a:off x="4478979" y="3552252"/>
              <a:ext cx="311939" cy="400110"/>
            </a:xfrm>
            <a:prstGeom prst="rect">
              <a:avLst/>
            </a:prstGeom>
            <a:noFill/>
          </p:spPr>
          <p:txBody>
            <a:bodyPr wrap="square" rtlCol="0">
              <a:spAutoFit/>
            </a:bodyPr>
            <a:lstStyle/>
            <a:p>
              <a:r>
                <a:rPr lang="en-US" sz="2000" b="1" i="1" dirty="0">
                  <a:solidFill>
                    <a:schemeClr val="accent4">
                      <a:lumMod val="50000"/>
                    </a:schemeClr>
                  </a:solidFill>
                </a:rPr>
                <a:t>3</a:t>
              </a:r>
            </a:p>
          </p:txBody>
        </p:sp>
        <p:sp>
          <p:nvSpPr>
            <p:cNvPr id="23" name="TextBox 22"/>
            <p:cNvSpPr txBox="1"/>
            <p:nvPr/>
          </p:nvSpPr>
          <p:spPr>
            <a:xfrm>
              <a:off x="5836230" y="3561149"/>
              <a:ext cx="311939" cy="400110"/>
            </a:xfrm>
            <a:prstGeom prst="rect">
              <a:avLst/>
            </a:prstGeom>
            <a:noFill/>
          </p:spPr>
          <p:txBody>
            <a:bodyPr wrap="square" rtlCol="0">
              <a:spAutoFit/>
            </a:bodyPr>
            <a:lstStyle/>
            <a:p>
              <a:r>
                <a:rPr lang="en-US" sz="2000" b="1" i="1" dirty="0">
                  <a:solidFill>
                    <a:schemeClr val="accent4">
                      <a:lumMod val="50000"/>
                    </a:schemeClr>
                  </a:solidFill>
                </a:rPr>
                <a:t>4</a:t>
              </a:r>
            </a:p>
          </p:txBody>
        </p:sp>
        <p:sp>
          <p:nvSpPr>
            <p:cNvPr id="24" name="TextBox 23"/>
            <p:cNvSpPr txBox="1"/>
            <p:nvPr/>
          </p:nvSpPr>
          <p:spPr>
            <a:xfrm>
              <a:off x="7231276" y="3562906"/>
              <a:ext cx="311939" cy="400110"/>
            </a:xfrm>
            <a:prstGeom prst="rect">
              <a:avLst/>
            </a:prstGeom>
            <a:noFill/>
          </p:spPr>
          <p:txBody>
            <a:bodyPr wrap="square" rtlCol="0">
              <a:spAutoFit/>
            </a:bodyPr>
            <a:lstStyle/>
            <a:p>
              <a:r>
                <a:rPr lang="en-US" sz="2000" b="1" i="1" dirty="0">
                  <a:solidFill>
                    <a:schemeClr val="accent4">
                      <a:lumMod val="50000"/>
                    </a:schemeClr>
                  </a:solidFill>
                </a:rPr>
                <a:t>5</a:t>
              </a:r>
            </a:p>
          </p:txBody>
        </p:sp>
        <p:sp>
          <p:nvSpPr>
            <p:cNvPr id="25" name="TextBox 24"/>
            <p:cNvSpPr txBox="1"/>
            <p:nvPr/>
          </p:nvSpPr>
          <p:spPr>
            <a:xfrm>
              <a:off x="8232404" y="3556883"/>
              <a:ext cx="311939" cy="400110"/>
            </a:xfrm>
            <a:prstGeom prst="rect">
              <a:avLst/>
            </a:prstGeom>
            <a:noFill/>
          </p:spPr>
          <p:txBody>
            <a:bodyPr wrap="square" rtlCol="0">
              <a:spAutoFit/>
            </a:bodyPr>
            <a:lstStyle/>
            <a:p>
              <a:r>
                <a:rPr lang="en-US" sz="2000" b="1" i="1" dirty="0">
                  <a:solidFill>
                    <a:schemeClr val="accent4">
                      <a:lumMod val="50000"/>
                    </a:schemeClr>
                  </a:solidFill>
                </a:rPr>
                <a:t>6</a:t>
              </a:r>
            </a:p>
          </p:txBody>
        </p:sp>
        <p:sp>
          <p:nvSpPr>
            <p:cNvPr id="26" name="TextBox 25"/>
            <p:cNvSpPr txBox="1"/>
            <p:nvPr/>
          </p:nvSpPr>
          <p:spPr>
            <a:xfrm>
              <a:off x="9233532" y="3555217"/>
              <a:ext cx="311939" cy="400110"/>
            </a:xfrm>
            <a:prstGeom prst="rect">
              <a:avLst/>
            </a:prstGeom>
            <a:noFill/>
          </p:spPr>
          <p:txBody>
            <a:bodyPr wrap="square" rtlCol="0">
              <a:spAutoFit/>
            </a:bodyPr>
            <a:lstStyle/>
            <a:p>
              <a:r>
                <a:rPr lang="en-US" sz="2000" b="1" i="1" dirty="0">
                  <a:solidFill>
                    <a:schemeClr val="accent4">
                      <a:lumMod val="50000"/>
                    </a:schemeClr>
                  </a:solidFill>
                </a:rPr>
                <a:t>7</a:t>
              </a:r>
            </a:p>
          </p:txBody>
        </p:sp>
      </p:grpSp>
      <p:pic>
        <p:nvPicPr>
          <p:cNvPr id="34" name="Picture 33">
            <a:extLst>
              <a:ext uri="{FF2B5EF4-FFF2-40B4-BE49-F238E27FC236}">
                <a16:creationId xmlns:a16="http://schemas.microsoft.com/office/drawing/2014/main" xmlns="" id="{07B1D139-9C0D-0842-A18B-F522A0802795}"/>
              </a:ext>
            </a:extLst>
          </p:cNvPr>
          <p:cNvPicPr>
            <a:picLocks noChangeAspect="1"/>
          </p:cNvPicPr>
          <p:nvPr/>
        </p:nvPicPr>
        <p:blipFill rotWithShape="1">
          <a:blip r:embed="rId4"/>
          <a:srcRect r="69716" b="3522"/>
          <a:stretch/>
        </p:blipFill>
        <p:spPr>
          <a:xfrm>
            <a:off x="3138293" y="4075200"/>
            <a:ext cx="333466" cy="402955"/>
          </a:xfrm>
          <a:prstGeom prst="rect">
            <a:avLst/>
          </a:prstGeom>
        </p:spPr>
      </p:pic>
      <p:pic>
        <p:nvPicPr>
          <p:cNvPr id="35" name="Picture 34">
            <a:extLst>
              <a:ext uri="{FF2B5EF4-FFF2-40B4-BE49-F238E27FC236}">
                <a16:creationId xmlns:a16="http://schemas.microsoft.com/office/drawing/2014/main" xmlns="" id="{EC9F43EE-FFAB-4B4E-811C-D5DC9A7CC3A1}"/>
              </a:ext>
            </a:extLst>
          </p:cNvPr>
          <p:cNvPicPr>
            <a:picLocks noChangeAspect="1"/>
          </p:cNvPicPr>
          <p:nvPr/>
        </p:nvPicPr>
        <p:blipFill rotWithShape="1">
          <a:blip r:embed="rId4"/>
          <a:srcRect r="69716" b="3522"/>
          <a:stretch/>
        </p:blipFill>
        <p:spPr>
          <a:xfrm>
            <a:off x="4481664" y="4075200"/>
            <a:ext cx="333466" cy="402955"/>
          </a:xfrm>
          <a:prstGeom prst="rect">
            <a:avLst/>
          </a:prstGeom>
        </p:spPr>
      </p:pic>
      <p:pic>
        <p:nvPicPr>
          <p:cNvPr id="36" name="Picture 35">
            <a:extLst>
              <a:ext uri="{FF2B5EF4-FFF2-40B4-BE49-F238E27FC236}">
                <a16:creationId xmlns:a16="http://schemas.microsoft.com/office/drawing/2014/main" xmlns="" id="{9D632438-BDCD-DF48-AE85-728FAFA4997A}"/>
              </a:ext>
            </a:extLst>
          </p:cNvPr>
          <p:cNvPicPr>
            <a:picLocks noChangeAspect="1"/>
          </p:cNvPicPr>
          <p:nvPr/>
        </p:nvPicPr>
        <p:blipFill rotWithShape="1">
          <a:blip r:embed="rId4"/>
          <a:srcRect r="69716" b="3522"/>
          <a:stretch/>
        </p:blipFill>
        <p:spPr>
          <a:xfrm>
            <a:off x="5836230" y="4075200"/>
            <a:ext cx="333466" cy="402955"/>
          </a:xfrm>
          <a:prstGeom prst="rect">
            <a:avLst/>
          </a:prstGeom>
        </p:spPr>
      </p:pic>
      <p:pic>
        <p:nvPicPr>
          <p:cNvPr id="37" name="Picture 36">
            <a:extLst>
              <a:ext uri="{FF2B5EF4-FFF2-40B4-BE49-F238E27FC236}">
                <a16:creationId xmlns:a16="http://schemas.microsoft.com/office/drawing/2014/main" xmlns="" id="{0CAC3942-4B80-5545-9E26-AF0E1641BECA}"/>
              </a:ext>
            </a:extLst>
          </p:cNvPr>
          <p:cNvPicPr>
            <a:picLocks noChangeAspect="1"/>
          </p:cNvPicPr>
          <p:nvPr/>
        </p:nvPicPr>
        <p:blipFill rotWithShape="1">
          <a:blip r:embed="rId4"/>
          <a:srcRect r="69716" b="3522"/>
          <a:stretch/>
        </p:blipFill>
        <p:spPr>
          <a:xfrm>
            <a:off x="7207035" y="4075200"/>
            <a:ext cx="333466" cy="402955"/>
          </a:xfrm>
          <a:prstGeom prst="rect">
            <a:avLst/>
          </a:prstGeom>
        </p:spPr>
      </p:pic>
      <p:pic>
        <p:nvPicPr>
          <p:cNvPr id="38" name="Picture 37">
            <a:extLst>
              <a:ext uri="{FF2B5EF4-FFF2-40B4-BE49-F238E27FC236}">
                <a16:creationId xmlns:a16="http://schemas.microsoft.com/office/drawing/2014/main" xmlns="" id="{06DB6F58-B00C-7B42-ADA7-3BF0C700E90B}"/>
              </a:ext>
            </a:extLst>
          </p:cNvPr>
          <p:cNvPicPr>
            <a:picLocks noChangeAspect="1"/>
          </p:cNvPicPr>
          <p:nvPr/>
        </p:nvPicPr>
        <p:blipFill rotWithShape="1">
          <a:blip r:embed="rId4"/>
          <a:srcRect r="69716" b="3522"/>
          <a:stretch/>
        </p:blipFill>
        <p:spPr>
          <a:xfrm>
            <a:off x="8222400" y="4075200"/>
            <a:ext cx="333466" cy="402955"/>
          </a:xfrm>
          <a:prstGeom prst="rect">
            <a:avLst/>
          </a:prstGeom>
        </p:spPr>
      </p:pic>
      <p:pic>
        <p:nvPicPr>
          <p:cNvPr id="39" name="Picture 38">
            <a:extLst>
              <a:ext uri="{FF2B5EF4-FFF2-40B4-BE49-F238E27FC236}">
                <a16:creationId xmlns:a16="http://schemas.microsoft.com/office/drawing/2014/main" xmlns="" id="{B4B5875E-5272-1F46-8933-7B81CFD149BD}"/>
              </a:ext>
            </a:extLst>
          </p:cNvPr>
          <p:cNvPicPr>
            <a:picLocks noChangeAspect="1"/>
          </p:cNvPicPr>
          <p:nvPr/>
        </p:nvPicPr>
        <p:blipFill rotWithShape="1">
          <a:blip r:embed="rId4"/>
          <a:srcRect r="69716" b="3522"/>
          <a:stretch/>
        </p:blipFill>
        <p:spPr>
          <a:xfrm>
            <a:off x="9222768" y="4075200"/>
            <a:ext cx="333466" cy="402955"/>
          </a:xfrm>
          <a:prstGeom prst="rect">
            <a:avLst/>
          </a:prstGeom>
        </p:spPr>
      </p:pic>
      <p:pic>
        <p:nvPicPr>
          <p:cNvPr id="40" name="Picture 39">
            <a:extLst>
              <a:ext uri="{FF2B5EF4-FFF2-40B4-BE49-F238E27FC236}">
                <a16:creationId xmlns:a16="http://schemas.microsoft.com/office/drawing/2014/main" xmlns="" id="{B2FB265B-8402-0643-A869-8CFD0E06A428}"/>
              </a:ext>
            </a:extLst>
          </p:cNvPr>
          <p:cNvPicPr>
            <a:picLocks noChangeAspect="1"/>
          </p:cNvPicPr>
          <p:nvPr/>
        </p:nvPicPr>
        <p:blipFill rotWithShape="1">
          <a:blip r:embed="rId4"/>
          <a:srcRect r="69716" b="3522"/>
          <a:stretch/>
        </p:blipFill>
        <p:spPr>
          <a:xfrm>
            <a:off x="1796949" y="4075200"/>
            <a:ext cx="333466" cy="402955"/>
          </a:xfrm>
          <a:prstGeom prst="rect">
            <a:avLst/>
          </a:prstGeom>
        </p:spPr>
      </p:pic>
      <p:pic>
        <p:nvPicPr>
          <p:cNvPr id="41" name="Picture 40">
            <a:extLst>
              <a:ext uri="{FF2B5EF4-FFF2-40B4-BE49-F238E27FC236}">
                <a16:creationId xmlns:a16="http://schemas.microsoft.com/office/drawing/2014/main" xmlns="" id="{1F8DC1D1-BA00-1D42-89CB-5FFC24ED98D9}"/>
              </a:ext>
            </a:extLst>
          </p:cNvPr>
          <p:cNvPicPr>
            <a:picLocks noChangeAspect="1"/>
          </p:cNvPicPr>
          <p:nvPr/>
        </p:nvPicPr>
        <p:blipFill rotWithShape="1">
          <a:blip r:embed="rId4"/>
          <a:srcRect r="69716" b="3522"/>
          <a:stretch/>
        </p:blipFill>
        <p:spPr>
          <a:xfrm>
            <a:off x="786557" y="4075785"/>
            <a:ext cx="333466" cy="402955"/>
          </a:xfrm>
          <a:prstGeom prst="rect">
            <a:avLst/>
          </a:prstGeom>
        </p:spPr>
      </p:pic>
      <p:pic>
        <p:nvPicPr>
          <p:cNvPr id="42" name="Picture 41">
            <a:extLst>
              <a:ext uri="{FF2B5EF4-FFF2-40B4-BE49-F238E27FC236}">
                <a16:creationId xmlns:a16="http://schemas.microsoft.com/office/drawing/2014/main" xmlns="" id="{67A7E2CD-CA72-704E-9592-3E85AB01DECC}"/>
              </a:ext>
            </a:extLst>
          </p:cNvPr>
          <p:cNvPicPr>
            <a:picLocks noChangeAspect="1"/>
          </p:cNvPicPr>
          <p:nvPr/>
        </p:nvPicPr>
        <p:blipFill rotWithShape="1">
          <a:blip r:embed="rId4"/>
          <a:srcRect r="69716" b="3522"/>
          <a:stretch/>
        </p:blipFill>
        <p:spPr>
          <a:xfrm>
            <a:off x="522360" y="4075200"/>
            <a:ext cx="333466" cy="402955"/>
          </a:xfrm>
          <a:prstGeom prst="rect">
            <a:avLst/>
          </a:prstGeom>
        </p:spPr>
      </p:pic>
      <p:grpSp>
        <p:nvGrpSpPr>
          <p:cNvPr id="44" name="Group 43">
            <a:extLst>
              <a:ext uri="{FF2B5EF4-FFF2-40B4-BE49-F238E27FC236}">
                <a16:creationId xmlns:a16="http://schemas.microsoft.com/office/drawing/2014/main" xmlns="" id="{9BCDB34F-B972-B54E-8FAF-6737E0E0C77E}"/>
              </a:ext>
            </a:extLst>
          </p:cNvPr>
          <p:cNvGrpSpPr/>
          <p:nvPr/>
        </p:nvGrpSpPr>
        <p:grpSpPr>
          <a:xfrm>
            <a:off x="10009865" y="4075200"/>
            <a:ext cx="852609" cy="407886"/>
            <a:chOff x="509083" y="4068389"/>
            <a:chExt cx="852609" cy="407886"/>
          </a:xfrm>
        </p:grpSpPr>
        <p:pic>
          <p:nvPicPr>
            <p:cNvPr id="45" name="Picture 44">
              <a:extLst>
                <a:ext uri="{FF2B5EF4-FFF2-40B4-BE49-F238E27FC236}">
                  <a16:creationId xmlns:a16="http://schemas.microsoft.com/office/drawing/2014/main" xmlns="" id="{4DA225AB-0E7C-A84E-B2B0-57DC694F5AE0}"/>
                </a:ext>
              </a:extLst>
            </p:cNvPr>
            <p:cNvPicPr>
              <a:picLocks noChangeAspect="1"/>
            </p:cNvPicPr>
            <p:nvPr/>
          </p:nvPicPr>
          <p:blipFill rotWithShape="1">
            <a:blip r:embed="rId4"/>
            <a:srcRect r="69716" b="3522"/>
            <a:stretch/>
          </p:blipFill>
          <p:spPr>
            <a:xfrm>
              <a:off x="1028226" y="4070801"/>
              <a:ext cx="333466" cy="402955"/>
            </a:xfrm>
            <a:prstGeom prst="rect">
              <a:avLst/>
            </a:prstGeom>
          </p:spPr>
        </p:pic>
        <p:grpSp>
          <p:nvGrpSpPr>
            <p:cNvPr id="46" name="Group 45">
              <a:extLst>
                <a:ext uri="{FF2B5EF4-FFF2-40B4-BE49-F238E27FC236}">
                  <a16:creationId xmlns:a16="http://schemas.microsoft.com/office/drawing/2014/main" xmlns="" id="{DBB8B54E-1C5D-A346-8F73-63DE94ED1FD1}"/>
                </a:ext>
              </a:extLst>
            </p:cNvPr>
            <p:cNvGrpSpPr/>
            <p:nvPr/>
          </p:nvGrpSpPr>
          <p:grpSpPr>
            <a:xfrm>
              <a:off x="509083" y="4068389"/>
              <a:ext cx="597663" cy="407886"/>
              <a:chOff x="692838" y="4070854"/>
              <a:chExt cx="597663" cy="407886"/>
            </a:xfrm>
          </p:grpSpPr>
          <p:pic>
            <p:nvPicPr>
              <p:cNvPr id="47" name="Picture 46">
                <a:extLst>
                  <a:ext uri="{FF2B5EF4-FFF2-40B4-BE49-F238E27FC236}">
                    <a16:creationId xmlns:a16="http://schemas.microsoft.com/office/drawing/2014/main" xmlns="" id="{665DFADE-027F-A349-8AE6-E74FC356C28B}"/>
                  </a:ext>
                </a:extLst>
              </p:cNvPr>
              <p:cNvPicPr>
                <a:picLocks noChangeAspect="1"/>
              </p:cNvPicPr>
              <p:nvPr/>
            </p:nvPicPr>
            <p:blipFill rotWithShape="1">
              <a:blip r:embed="rId4"/>
              <a:srcRect r="69716" b="3522"/>
              <a:stretch/>
            </p:blipFill>
            <p:spPr>
              <a:xfrm>
                <a:off x="957035" y="4075785"/>
                <a:ext cx="333466" cy="402955"/>
              </a:xfrm>
              <a:prstGeom prst="rect">
                <a:avLst/>
              </a:prstGeom>
            </p:spPr>
          </p:pic>
          <p:pic>
            <p:nvPicPr>
              <p:cNvPr id="48" name="Picture 47">
                <a:extLst>
                  <a:ext uri="{FF2B5EF4-FFF2-40B4-BE49-F238E27FC236}">
                    <a16:creationId xmlns:a16="http://schemas.microsoft.com/office/drawing/2014/main" xmlns="" id="{AEB6DEBE-D81C-2746-BE4F-3FEC635C8FD5}"/>
                  </a:ext>
                </a:extLst>
              </p:cNvPr>
              <p:cNvPicPr>
                <a:picLocks noChangeAspect="1"/>
              </p:cNvPicPr>
              <p:nvPr/>
            </p:nvPicPr>
            <p:blipFill rotWithShape="1">
              <a:blip r:embed="rId4"/>
              <a:srcRect r="69716" b="3522"/>
              <a:stretch/>
            </p:blipFill>
            <p:spPr>
              <a:xfrm>
                <a:off x="692838" y="4070854"/>
                <a:ext cx="333466" cy="402955"/>
              </a:xfrm>
              <a:prstGeom prst="rect">
                <a:avLst/>
              </a:prstGeom>
            </p:spPr>
          </p:pic>
        </p:grpSp>
      </p:grpSp>
      <p:grpSp>
        <p:nvGrpSpPr>
          <p:cNvPr id="5" name="Group 4"/>
          <p:cNvGrpSpPr/>
          <p:nvPr/>
        </p:nvGrpSpPr>
        <p:grpSpPr>
          <a:xfrm>
            <a:off x="415600" y="1673485"/>
            <a:ext cx="10544603" cy="2849502"/>
            <a:chOff x="415600" y="1673485"/>
            <a:chExt cx="10544603" cy="2849502"/>
          </a:xfrm>
        </p:grpSpPr>
        <p:sp>
          <p:nvSpPr>
            <p:cNvPr id="27" name="Shape 138">
              <a:extLst>
                <a:ext uri="{FF2B5EF4-FFF2-40B4-BE49-F238E27FC236}">
                  <a16:creationId xmlns:a16="http://schemas.microsoft.com/office/drawing/2014/main" xmlns="" id="{BCC01202-351E-6F4B-9BE1-DAFA359AED4F}"/>
                </a:ext>
              </a:extLst>
            </p:cNvPr>
            <p:cNvSpPr/>
            <p:nvPr/>
          </p:nvSpPr>
          <p:spPr>
            <a:xfrm flipV="1">
              <a:off x="415600" y="4027150"/>
              <a:ext cx="2071616" cy="495834"/>
            </a:xfrm>
            <a:prstGeom prst="rect">
              <a:avLst/>
            </a:prstGeom>
            <a:noFill/>
            <a:ln w="19050" cap="flat" cmpd="sng">
              <a:solidFill>
                <a:srgbClr val="3C78D8"/>
              </a:solidFill>
              <a:prstDash val="dash"/>
              <a:round/>
              <a:headEnd type="none" w="med" len="med"/>
              <a:tailEnd type="none" w="med" len="med"/>
            </a:ln>
          </p:spPr>
          <p:txBody>
            <a:bodyPr lIns="121900" tIns="121900" rIns="121900" bIns="121900" anchor="ctr" anchorCtr="0">
              <a:noAutofit/>
            </a:bodyPr>
            <a:lstStyle/>
            <a:p>
              <a:endParaRPr sz="2400"/>
            </a:p>
          </p:txBody>
        </p:sp>
        <p:sp>
          <p:nvSpPr>
            <p:cNvPr id="30" name="Shape 138">
              <a:extLst>
                <a:ext uri="{FF2B5EF4-FFF2-40B4-BE49-F238E27FC236}">
                  <a16:creationId xmlns:a16="http://schemas.microsoft.com/office/drawing/2014/main" xmlns="" id="{35862DA6-B3F6-5845-993C-00A2E2FE7827}"/>
                </a:ext>
              </a:extLst>
            </p:cNvPr>
            <p:cNvSpPr/>
            <p:nvPr/>
          </p:nvSpPr>
          <p:spPr>
            <a:xfrm flipV="1">
              <a:off x="2492036" y="4024081"/>
              <a:ext cx="4370383" cy="498906"/>
            </a:xfrm>
            <a:prstGeom prst="rect">
              <a:avLst/>
            </a:prstGeom>
            <a:noFill/>
            <a:ln w="19050" cap="flat" cmpd="sng">
              <a:solidFill>
                <a:srgbClr val="3C78D8"/>
              </a:solidFill>
              <a:prstDash val="dash"/>
              <a:round/>
              <a:headEnd type="none" w="med" len="med"/>
              <a:tailEnd type="none" w="med" len="med"/>
            </a:ln>
          </p:spPr>
          <p:txBody>
            <a:bodyPr lIns="121900" tIns="121900" rIns="121900" bIns="121900" anchor="ctr" anchorCtr="0">
              <a:noAutofit/>
            </a:bodyPr>
            <a:lstStyle/>
            <a:p>
              <a:endParaRPr sz="2400"/>
            </a:p>
          </p:txBody>
        </p:sp>
        <p:sp>
          <p:nvSpPr>
            <p:cNvPr id="31" name="Shape 138">
              <a:extLst>
                <a:ext uri="{FF2B5EF4-FFF2-40B4-BE49-F238E27FC236}">
                  <a16:creationId xmlns:a16="http://schemas.microsoft.com/office/drawing/2014/main" xmlns="" id="{1B870649-D70F-8F4D-87B8-E0EB64D84ADC}"/>
                </a:ext>
              </a:extLst>
            </p:cNvPr>
            <p:cNvSpPr/>
            <p:nvPr/>
          </p:nvSpPr>
          <p:spPr>
            <a:xfrm flipV="1">
              <a:off x="6862420" y="4019756"/>
              <a:ext cx="2993322" cy="503229"/>
            </a:xfrm>
            <a:prstGeom prst="rect">
              <a:avLst/>
            </a:prstGeom>
            <a:noFill/>
            <a:ln w="19050" cap="flat" cmpd="sng">
              <a:solidFill>
                <a:srgbClr val="3C78D8"/>
              </a:solidFill>
              <a:prstDash val="dash"/>
              <a:round/>
              <a:headEnd type="none" w="med" len="med"/>
              <a:tailEnd type="none" w="med" len="med"/>
            </a:ln>
          </p:spPr>
          <p:txBody>
            <a:bodyPr lIns="121900" tIns="121900" rIns="121900" bIns="121900" anchor="ctr" anchorCtr="0">
              <a:noAutofit/>
            </a:bodyPr>
            <a:lstStyle/>
            <a:p>
              <a:endParaRPr sz="2400"/>
            </a:p>
          </p:txBody>
        </p:sp>
        <p:sp>
          <p:nvSpPr>
            <p:cNvPr id="43" name="Shape 138">
              <a:extLst>
                <a:ext uri="{FF2B5EF4-FFF2-40B4-BE49-F238E27FC236}">
                  <a16:creationId xmlns:a16="http://schemas.microsoft.com/office/drawing/2014/main" xmlns="" id="{6BB7AD0F-B5E1-8044-99CD-88E8B298E7FA}"/>
                </a:ext>
              </a:extLst>
            </p:cNvPr>
            <p:cNvSpPr/>
            <p:nvPr/>
          </p:nvSpPr>
          <p:spPr>
            <a:xfrm flipV="1">
              <a:off x="9869888" y="4019755"/>
              <a:ext cx="1090315" cy="503229"/>
            </a:xfrm>
            <a:prstGeom prst="rect">
              <a:avLst/>
            </a:prstGeom>
            <a:noFill/>
            <a:ln w="19050" cap="flat" cmpd="sng">
              <a:solidFill>
                <a:srgbClr val="3C78D8"/>
              </a:solidFill>
              <a:prstDash val="dash"/>
              <a:round/>
              <a:headEnd type="none" w="med" len="med"/>
              <a:tailEnd type="none" w="med" len="med"/>
            </a:ln>
          </p:spPr>
          <p:txBody>
            <a:bodyPr lIns="121900" tIns="121900" rIns="121900" bIns="121900" anchor="ctr" anchorCtr="0">
              <a:noAutofit/>
            </a:bodyPr>
            <a:lstStyle/>
            <a:p>
              <a:endParaRPr sz="2400"/>
            </a:p>
          </p:txBody>
        </p:sp>
        <p:cxnSp>
          <p:nvCxnSpPr>
            <p:cNvPr id="29" name="Straight Connector 28">
              <a:extLst>
                <a:ext uri="{FF2B5EF4-FFF2-40B4-BE49-F238E27FC236}">
                  <a16:creationId xmlns:a16="http://schemas.microsoft.com/office/drawing/2014/main" xmlns="" id="{0CE93085-96EF-3946-99C8-E50A39AD9B79}"/>
                </a:ext>
              </a:extLst>
            </p:cNvPr>
            <p:cNvCxnSpPr>
              <a:cxnSpLocks/>
            </p:cNvCxnSpPr>
            <p:nvPr/>
          </p:nvCxnSpPr>
          <p:spPr>
            <a:xfrm>
              <a:off x="2487216" y="1673485"/>
              <a:ext cx="0" cy="2232382"/>
            </a:xfrm>
            <a:prstGeom prst="line">
              <a:avLst/>
            </a:prstGeom>
            <a:ln w="12700">
              <a:solidFill>
                <a:srgbClr val="4472C4"/>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xmlns="" id="{5CEAEC3E-FCE9-9141-A34C-81D5C94D2773}"/>
                </a:ext>
              </a:extLst>
            </p:cNvPr>
            <p:cNvCxnSpPr>
              <a:cxnSpLocks/>
            </p:cNvCxnSpPr>
            <p:nvPr/>
          </p:nvCxnSpPr>
          <p:spPr>
            <a:xfrm>
              <a:off x="6862419" y="1673485"/>
              <a:ext cx="0" cy="2232382"/>
            </a:xfrm>
            <a:prstGeom prst="line">
              <a:avLst/>
            </a:prstGeom>
            <a:ln w="12700">
              <a:solidFill>
                <a:srgbClr val="4472C4"/>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xmlns="" id="{63B39A56-D4FC-FF47-A4F7-A2BC37A49726}"/>
                </a:ext>
              </a:extLst>
            </p:cNvPr>
            <p:cNvCxnSpPr>
              <a:cxnSpLocks/>
            </p:cNvCxnSpPr>
            <p:nvPr/>
          </p:nvCxnSpPr>
          <p:spPr>
            <a:xfrm>
              <a:off x="9855742" y="1673485"/>
              <a:ext cx="0" cy="2232382"/>
            </a:xfrm>
            <a:prstGeom prst="line">
              <a:avLst/>
            </a:prstGeom>
            <a:ln w="12700">
              <a:solidFill>
                <a:srgbClr val="4472C4"/>
              </a:solidFill>
              <a:prstDash val="dash"/>
            </a:ln>
          </p:spPr>
          <p:style>
            <a:lnRef idx="1">
              <a:schemeClr val="accent1"/>
            </a:lnRef>
            <a:fillRef idx="0">
              <a:schemeClr val="accent1"/>
            </a:fillRef>
            <a:effectRef idx="0">
              <a:schemeClr val="accent1"/>
            </a:effectRef>
            <a:fontRef idx="minor">
              <a:schemeClr val="tx1"/>
            </a:fontRef>
          </p:style>
        </p:cxnSp>
      </p:grpSp>
      <p:sp>
        <p:nvSpPr>
          <p:cNvPr id="49" name="Oval 48">
            <a:extLst>
              <a:ext uri="{FF2B5EF4-FFF2-40B4-BE49-F238E27FC236}">
                <a16:creationId xmlns:a16="http://schemas.microsoft.com/office/drawing/2014/main" xmlns="" id="{CD12F230-0FA5-9A49-AF35-0A0ACC20F8C1}"/>
              </a:ext>
            </a:extLst>
          </p:cNvPr>
          <p:cNvSpPr/>
          <p:nvPr/>
        </p:nvSpPr>
        <p:spPr>
          <a:xfrm>
            <a:off x="1499455" y="2773667"/>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xmlns="" id="{F19328C6-FF40-B249-BF5E-262B5F9E0AB0}"/>
              </a:ext>
            </a:extLst>
          </p:cNvPr>
          <p:cNvSpPr txBox="1"/>
          <p:nvPr/>
        </p:nvSpPr>
        <p:spPr>
          <a:xfrm>
            <a:off x="480926" y="5949754"/>
            <a:ext cx="4989474" cy="400110"/>
          </a:xfrm>
          <a:prstGeom prst="rect">
            <a:avLst/>
          </a:prstGeom>
          <a:solidFill>
            <a:schemeClr val="bg2">
              <a:lumMod val="90000"/>
            </a:schemeClr>
          </a:solidFill>
          <a:ln>
            <a:solidFill>
              <a:schemeClr val="tx1"/>
            </a:solidFill>
          </a:ln>
        </p:spPr>
        <p:txBody>
          <a:bodyPr wrap="square" rtlCol="0" anchor="ctr">
            <a:spAutoFit/>
          </a:bodyPr>
          <a:lstStyle/>
          <a:p>
            <a:r>
              <a:rPr lang="en-US" sz="2000" dirty="0"/>
              <a:t>Example in </a:t>
            </a:r>
            <a:r>
              <a:rPr lang="en-US" sz="2000" i="1" dirty="0"/>
              <a:t>perfect tempus and minor </a:t>
            </a:r>
            <a:r>
              <a:rPr lang="en-US" sz="2000" i="1" dirty="0" err="1"/>
              <a:t>prolatio</a:t>
            </a:r>
            <a:endParaRPr lang="en-US" sz="2000" i="1" dirty="0"/>
          </a:p>
        </p:txBody>
      </p:sp>
    </p:spTree>
    <p:extLst>
      <p:ext uri="{BB962C8B-B14F-4D97-AF65-F5344CB8AC3E}">
        <p14:creationId xmlns:p14="http://schemas.microsoft.com/office/powerpoint/2010/main" val="20004717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081" y="1536632"/>
            <a:ext cx="9888986" cy="2024517"/>
          </a:xfrm>
          <a:prstGeom prst="rect">
            <a:avLst/>
          </a:prstGeom>
        </p:spPr>
      </p:pic>
      <p:sp>
        <p:nvSpPr>
          <p:cNvPr id="74" name="Down Arrow 73">
            <a:extLst>
              <a:ext uri="{FF2B5EF4-FFF2-40B4-BE49-F238E27FC236}">
                <a16:creationId xmlns:a16="http://schemas.microsoft.com/office/drawing/2014/main" xmlns="" id="{F00A5AB5-DB19-AD40-8C89-9E5FE4917C41}"/>
              </a:ext>
            </a:extLst>
          </p:cNvPr>
          <p:cNvSpPr/>
          <p:nvPr/>
        </p:nvSpPr>
        <p:spPr>
          <a:xfrm rot="883605">
            <a:off x="535960" y="1261173"/>
            <a:ext cx="2390341" cy="1461039"/>
          </a:xfrm>
          <a:prstGeom prst="downArrow">
            <a:avLst>
              <a:gd name="adj1" fmla="val 45898"/>
              <a:gd name="adj2" fmla="val 55419"/>
            </a:avLst>
          </a:prstGeom>
          <a:solidFill>
            <a:schemeClr val="accent2">
              <a:lumMod val="20000"/>
              <a:lumOff val="80000"/>
            </a:schemeClr>
          </a:solidFill>
          <a:ln>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b="1" dirty="0">
                <a:solidFill>
                  <a:schemeClr val="bg2">
                    <a:lumMod val="25000"/>
                  </a:schemeClr>
                </a:solidFill>
              </a:rPr>
              <a:t>DOT OF DIVISION</a:t>
            </a:r>
          </a:p>
        </p:txBody>
      </p:sp>
      <p:sp>
        <p:nvSpPr>
          <p:cNvPr id="8" name="Oval 7"/>
          <p:cNvSpPr/>
          <p:nvPr/>
        </p:nvSpPr>
        <p:spPr>
          <a:xfrm>
            <a:off x="8491211" y="5142476"/>
            <a:ext cx="2037798" cy="870797"/>
          </a:xfrm>
          <a:prstGeom prst="ellipse">
            <a:avLst/>
          </a:prstGeo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3500000" scaled="1"/>
            <a:tileRect/>
          </a:gra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pPr lvl="0"/>
            <a:r>
              <a:rPr lang="en-US" dirty="0"/>
              <a:t>Example: (sequence bounded by breves)</a:t>
            </a:r>
            <a:br>
              <a:rPr lang="en-US" dirty="0"/>
            </a:br>
            <a:endParaRPr lang="en-US" dirty="0"/>
          </a:p>
        </p:txBody>
      </p:sp>
      <p:sp>
        <p:nvSpPr>
          <p:cNvPr id="3" name="Text Placeholder 2"/>
          <p:cNvSpPr>
            <a:spLocks noGrp="1"/>
          </p:cNvSpPr>
          <p:nvPr>
            <p:ph type="body" idx="1"/>
          </p:nvPr>
        </p:nvSpPr>
        <p:spPr>
          <a:xfrm>
            <a:off x="509083" y="5265009"/>
            <a:ext cx="10787526" cy="1066556"/>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7 semibreves	=	Two groups of 3 semibreves	+	1 </a:t>
            </a:r>
          </a:p>
        </p:txBody>
      </p:sp>
      <p:sp>
        <p:nvSpPr>
          <p:cNvPr id="4" name="Slide Number Placeholder 3"/>
          <p:cNvSpPr>
            <a:spLocks noGrp="1"/>
          </p:cNvSpPr>
          <p:nvPr>
            <p:ph type="sldNum" idx="12"/>
          </p:nvPr>
        </p:nvSpPr>
        <p:spPr/>
        <p:txBody>
          <a:bodyPr/>
          <a:lstStyle/>
          <a:p>
            <a:fld id="{00000000-1234-1234-1234-123412341234}" type="slidenum">
              <a:rPr lang="en" smtClean="0"/>
              <a:pPr/>
              <a:t>17</a:t>
            </a:fld>
            <a:endParaRPr lang="en"/>
          </a:p>
        </p:txBody>
      </p:sp>
      <p:sp>
        <p:nvSpPr>
          <p:cNvPr id="9" name="Rounded Rectangle 8"/>
          <p:cNvSpPr/>
          <p:nvPr/>
        </p:nvSpPr>
        <p:spPr>
          <a:xfrm>
            <a:off x="509083" y="2145324"/>
            <a:ext cx="886781" cy="123616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9939632" y="2145324"/>
            <a:ext cx="884133" cy="123616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1636131" y="3180518"/>
            <a:ext cx="8063234" cy="782498"/>
            <a:chOff x="1636131" y="3180518"/>
            <a:chExt cx="8063234" cy="782498"/>
          </a:xfrm>
        </p:grpSpPr>
        <p:sp>
          <p:nvSpPr>
            <p:cNvPr id="7" name="Left Bracket 6"/>
            <p:cNvSpPr/>
            <p:nvPr/>
          </p:nvSpPr>
          <p:spPr>
            <a:xfrm rot="16200000">
              <a:off x="1840707" y="2975945"/>
              <a:ext cx="200963" cy="610115"/>
            </a:xfrm>
            <a:prstGeom prst="leftBracket">
              <a:avLst/>
            </a:prstGeom>
            <a:ln w="5715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ket 11"/>
            <p:cNvSpPr/>
            <p:nvPr/>
          </p:nvSpPr>
          <p:spPr>
            <a:xfrm rot="16200000">
              <a:off x="3198188" y="2717936"/>
              <a:ext cx="200963" cy="1126131"/>
            </a:xfrm>
            <a:prstGeom prst="leftBracket">
              <a:avLst/>
            </a:prstGeom>
            <a:ln w="5715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ket 12"/>
            <p:cNvSpPr/>
            <p:nvPr/>
          </p:nvSpPr>
          <p:spPr>
            <a:xfrm rot="16200000">
              <a:off x="7288093" y="2975944"/>
              <a:ext cx="200963" cy="610115"/>
            </a:xfrm>
            <a:prstGeom prst="leftBracket">
              <a:avLst/>
            </a:prstGeom>
            <a:ln w="5715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Left Bracket 13"/>
            <p:cNvSpPr/>
            <p:nvPr/>
          </p:nvSpPr>
          <p:spPr>
            <a:xfrm rot="16200000">
              <a:off x="4555625" y="2978883"/>
              <a:ext cx="200963" cy="610115"/>
            </a:xfrm>
            <a:prstGeom prst="leftBracket">
              <a:avLst/>
            </a:prstGeom>
            <a:ln w="5715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ket 14"/>
            <p:cNvSpPr/>
            <p:nvPr/>
          </p:nvSpPr>
          <p:spPr>
            <a:xfrm rot="16200000">
              <a:off x="5932984" y="2720874"/>
              <a:ext cx="200963" cy="1126131"/>
            </a:xfrm>
            <a:prstGeom prst="leftBracket">
              <a:avLst/>
            </a:prstGeom>
            <a:ln w="5715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ket 15"/>
            <p:cNvSpPr/>
            <p:nvPr/>
          </p:nvSpPr>
          <p:spPr>
            <a:xfrm rot="16200000">
              <a:off x="8287893" y="2975943"/>
              <a:ext cx="200963" cy="610115"/>
            </a:xfrm>
            <a:prstGeom prst="leftBracket">
              <a:avLst/>
            </a:prstGeom>
            <a:ln w="5715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ket 16"/>
            <p:cNvSpPr/>
            <p:nvPr/>
          </p:nvSpPr>
          <p:spPr>
            <a:xfrm rot="16200000">
              <a:off x="9293826" y="2975942"/>
              <a:ext cx="200963" cy="610115"/>
            </a:xfrm>
            <a:prstGeom prst="leftBracket">
              <a:avLst/>
            </a:prstGeom>
            <a:ln w="5715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p:cNvSpPr txBox="1"/>
            <p:nvPr/>
          </p:nvSpPr>
          <p:spPr>
            <a:xfrm>
              <a:off x="1806421" y="3555217"/>
              <a:ext cx="311939" cy="400110"/>
            </a:xfrm>
            <a:prstGeom prst="rect">
              <a:avLst/>
            </a:prstGeom>
            <a:noFill/>
          </p:spPr>
          <p:txBody>
            <a:bodyPr wrap="square" rtlCol="0">
              <a:spAutoFit/>
            </a:bodyPr>
            <a:lstStyle/>
            <a:p>
              <a:r>
                <a:rPr lang="en-US" sz="2000" b="1" i="1">
                  <a:solidFill>
                    <a:schemeClr val="accent4">
                      <a:lumMod val="50000"/>
                    </a:schemeClr>
                  </a:solidFill>
                </a:rPr>
                <a:t>1</a:t>
              </a:r>
            </a:p>
          </p:txBody>
        </p:sp>
        <p:sp>
          <p:nvSpPr>
            <p:cNvPr id="21" name="TextBox 20"/>
            <p:cNvSpPr txBox="1"/>
            <p:nvPr/>
          </p:nvSpPr>
          <p:spPr>
            <a:xfrm>
              <a:off x="3142700" y="3555217"/>
              <a:ext cx="311939" cy="400110"/>
            </a:xfrm>
            <a:prstGeom prst="rect">
              <a:avLst/>
            </a:prstGeom>
            <a:noFill/>
          </p:spPr>
          <p:txBody>
            <a:bodyPr wrap="square" rtlCol="0">
              <a:spAutoFit/>
            </a:bodyPr>
            <a:lstStyle/>
            <a:p>
              <a:r>
                <a:rPr lang="en-US" sz="2000" b="1" i="1" dirty="0">
                  <a:solidFill>
                    <a:schemeClr val="accent4">
                      <a:lumMod val="50000"/>
                    </a:schemeClr>
                  </a:solidFill>
                </a:rPr>
                <a:t>2</a:t>
              </a:r>
            </a:p>
          </p:txBody>
        </p:sp>
        <p:sp>
          <p:nvSpPr>
            <p:cNvPr id="22" name="TextBox 21"/>
            <p:cNvSpPr txBox="1"/>
            <p:nvPr/>
          </p:nvSpPr>
          <p:spPr>
            <a:xfrm>
              <a:off x="4478979" y="3552252"/>
              <a:ext cx="311939" cy="400110"/>
            </a:xfrm>
            <a:prstGeom prst="rect">
              <a:avLst/>
            </a:prstGeom>
            <a:noFill/>
          </p:spPr>
          <p:txBody>
            <a:bodyPr wrap="square" rtlCol="0">
              <a:spAutoFit/>
            </a:bodyPr>
            <a:lstStyle/>
            <a:p>
              <a:r>
                <a:rPr lang="en-US" sz="2000" b="1" i="1" dirty="0">
                  <a:solidFill>
                    <a:schemeClr val="accent4">
                      <a:lumMod val="50000"/>
                    </a:schemeClr>
                  </a:solidFill>
                </a:rPr>
                <a:t>3</a:t>
              </a:r>
            </a:p>
          </p:txBody>
        </p:sp>
        <p:sp>
          <p:nvSpPr>
            <p:cNvPr id="23" name="TextBox 22"/>
            <p:cNvSpPr txBox="1"/>
            <p:nvPr/>
          </p:nvSpPr>
          <p:spPr>
            <a:xfrm>
              <a:off x="5836230" y="3561149"/>
              <a:ext cx="311939" cy="400110"/>
            </a:xfrm>
            <a:prstGeom prst="rect">
              <a:avLst/>
            </a:prstGeom>
            <a:noFill/>
          </p:spPr>
          <p:txBody>
            <a:bodyPr wrap="square" rtlCol="0">
              <a:spAutoFit/>
            </a:bodyPr>
            <a:lstStyle/>
            <a:p>
              <a:r>
                <a:rPr lang="en-US" sz="2000" b="1" i="1" dirty="0">
                  <a:solidFill>
                    <a:schemeClr val="accent4">
                      <a:lumMod val="50000"/>
                    </a:schemeClr>
                  </a:solidFill>
                </a:rPr>
                <a:t>4</a:t>
              </a:r>
            </a:p>
          </p:txBody>
        </p:sp>
        <p:sp>
          <p:nvSpPr>
            <p:cNvPr id="24" name="TextBox 23"/>
            <p:cNvSpPr txBox="1"/>
            <p:nvPr/>
          </p:nvSpPr>
          <p:spPr>
            <a:xfrm>
              <a:off x="7231276" y="3562906"/>
              <a:ext cx="311939" cy="400110"/>
            </a:xfrm>
            <a:prstGeom prst="rect">
              <a:avLst/>
            </a:prstGeom>
            <a:noFill/>
          </p:spPr>
          <p:txBody>
            <a:bodyPr wrap="square" rtlCol="0">
              <a:spAutoFit/>
            </a:bodyPr>
            <a:lstStyle/>
            <a:p>
              <a:r>
                <a:rPr lang="en-US" sz="2000" b="1" i="1" dirty="0">
                  <a:solidFill>
                    <a:schemeClr val="accent4">
                      <a:lumMod val="50000"/>
                    </a:schemeClr>
                  </a:solidFill>
                </a:rPr>
                <a:t>5</a:t>
              </a:r>
            </a:p>
          </p:txBody>
        </p:sp>
        <p:sp>
          <p:nvSpPr>
            <p:cNvPr id="25" name="TextBox 24"/>
            <p:cNvSpPr txBox="1"/>
            <p:nvPr/>
          </p:nvSpPr>
          <p:spPr>
            <a:xfrm>
              <a:off x="8232404" y="3556883"/>
              <a:ext cx="311939" cy="400110"/>
            </a:xfrm>
            <a:prstGeom prst="rect">
              <a:avLst/>
            </a:prstGeom>
            <a:noFill/>
          </p:spPr>
          <p:txBody>
            <a:bodyPr wrap="square" rtlCol="0">
              <a:spAutoFit/>
            </a:bodyPr>
            <a:lstStyle/>
            <a:p>
              <a:r>
                <a:rPr lang="en-US" sz="2000" b="1" i="1" dirty="0">
                  <a:solidFill>
                    <a:schemeClr val="accent4">
                      <a:lumMod val="50000"/>
                    </a:schemeClr>
                  </a:solidFill>
                </a:rPr>
                <a:t>6</a:t>
              </a:r>
            </a:p>
          </p:txBody>
        </p:sp>
        <p:sp>
          <p:nvSpPr>
            <p:cNvPr id="26" name="TextBox 25"/>
            <p:cNvSpPr txBox="1"/>
            <p:nvPr/>
          </p:nvSpPr>
          <p:spPr>
            <a:xfrm>
              <a:off x="9233532" y="3555217"/>
              <a:ext cx="311939" cy="400110"/>
            </a:xfrm>
            <a:prstGeom prst="rect">
              <a:avLst/>
            </a:prstGeom>
            <a:noFill/>
          </p:spPr>
          <p:txBody>
            <a:bodyPr wrap="square" rtlCol="0">
              <a:spAutoFit/>
            </a:bodyPr>
            <a:lstStyle/>
            <a:p>
              <a:r>
                <a:rPr lang="en-US" sz="2000" b="1" i="1" dirty="0">
                  <a:solidFill>
                    <a:schemeClr val="accent4">
                      <a:lumMod val="50000"/>
                    </a:schemeClr>
                  </a:solidFill>
                </a:rPr>
                <a:t>7</a:t>
              </a:r>
            </a:p>
          </p:txBody>
        </p:sp>
      </p:grpSp>
      <p:pic>
        <p:nvPicPr>
          <p:cNvPr id="34" name="Picture 33">
            <a:extLst>
              <a:ext uri="{FF2B5EF4-FFF2-40B4-BE49-F238E27FC236}">
                <a16:creationId xmlns:a16="http://schemas.microsoft.com/office/drawing/2014/main" xmlns="" id="{07B1D139-9C0D-0842-A18B-F522A0802795}"/>
              </a:ext>
            </a:extLst>
          </p:cNvPr>
          <p:cNvPicPr>
            <a:picLocks noChangeAspect="1"/>
          </p:cNvPicPr>
          <p:nvPr/>
        </p:nvPicPr>
        <p:blipFill rotWithShape="1">
          <a:blip r:embed="rId4">
            <a:duotone>
              <a:schemeClr val="accent5">
                <a:shade val="45000"/>
                <a:satMod val="135000"/>
              </a:schemeClr>
              <a:prstClr val="white"/>
            </a:duotone>
          </a:blip>
          <a:srcRect r="69716" b="3522"/>
          <a:stretch/>
        </p:blipFill>
        <p:spPr>
          <a:xfrm>
            <a:off x="3138293" y="4075200"/>
            <a:ext cx="333466" cy="402955"/>
          </a:xfrm>
          <a:prstGeom prst="rect">
            <a:avLst/>
          </a:prstGeom>
        </p:spPr>
      </p:pic>
      <p:pic>
        <p:nvPicPr>
          <p:cNvPr id="35" name="Picture 34">
            <a:extLst>
              <a:ext uri="{FF2B5EF4-FFF2-40B4-BE49-F238E27FC236}">
                <a16:creationId xmlns:a16="http://schemas.microsoft.com/office/drawing/2014/main" xmlns="" id="{EC9F43EE-FFAB-4B4E-811C-D5DC9A7CC3A1}"/>
              </a:ext>
            </a:extLst>
          </p:cNvPr>
          <p:cNvPicPr>
            <a:picLocks noChangeAspect="1"/>
          </p:cNvPicPr>
          <p:nvPr/>
        </p:nvPicPr>
        <p:blipFill rotWithShape="1">
          <a:blip r:embed="rId4">
            <a:duotone>
              <a:schemeClr val="accent5">
                <a:shade val="45000"/>
                <a:satMod val="135000"/>
              </a:schemeClr>
              <a:prstClr val="white"/>
            </a:duotone>
          </a:blip>
          <a:srcRect r="69716" b="3522"/>
          <a:stretch/>
        </p:blipFill>
        <p:spPr>
          <a:xfrm>
            <a:off x="4481664" y="4075200"/>
            <a:ext cx="333466" cy="402955"/>
          </a:xfrm>
          <a:prstGeom prst="rect">
            <a:avLst/>
          </a:prstGeom>
        </p:spPr>
      </p:pic>
      <p:pic>
        <p:nvPicPr>
          <p:cNvPr id="36" name="Picture 35">
            <a:extLst>
              <a:ext uri="{FF2B5EF4-FFF2-40B4-BE49-F238E27FC236}">
                <a16:creationId xmlns:a16="http://schemas.microsoft.com/office/drawing/2014/main" xmlns="" id="{9D632438-BDCD-DF48-AE85-728FAFA4997A}"/>
              </a:ext>
            </a:extLst>
          </p:cNvPr>
          <p:cNvPicPr>
            <a:picLocks noChangeAspect="1"/>
          </p:cNvPicPr>
          <p:nvPr/>
        </p:nvPicPr>
        <p:blipFill rotWithShape="1">
          <a:blip r:embed="rId4">
            <a:duotone>
              <a:schemeClr val="accent5">
                <a:shade val="45000"/>
                <a:satMod val="135000"/>
              </a:schemeClr>
              <a:prstClr val="white"/>
            </a:duotone>
          </a:blip>
          <a:srcRect r="69716" b="3522"/>
          <a:stretch/>
        </p:blipFill>
        <p:spPr>
          <a:xfrm>
            <a:off x="5836230" y="4075200"/>
            <a:ext cx="333466" cy="402955"/>
          </a:xfrm>
          <a:prstGeom prst="rect">
            <a:avLst/>
          </a:prstGeom>
        </p:spPr>
      </p:pic>
      <p:pic>
        <p:nvPicPr>
          <p:cNvPr id="37" name="Picture 36">
            <a:extLst>
              <a:ext uri="{FF2B5EF4-FFF2-40B4-BE49-F238E27FC236}">
                <a16:creationId xmlns:a16="http://schemas.microsoft.com/office/drawing/2014/main" xmlns="" id="{0CAC3942-4B80-5545-9E26-AF0E1641BECA}"/>
              </a:ext>
            </a:extLst>
          </p:cNvPr>
          <p:cNvPicPr>
            <a:picLocks noChangeAspect="1"/>
          </p:cNvPicPr>
          <p:nvPr/>
        </p:nvPicPr>
        <p:blipFill rotWithShape="1">
          <a:blip r:embed="rId4">
            <a:duotone>
              <a:schemeClr val="accent5">
                <a:shade val="45000"/>
                <a:satMod val="135000"/>
              </a:schemeClr>
              <a:prstClr val="white"/>
            </a:duotone>
          </a:blip>
          <a:srcRect r="69716" b="3522"/>
          <a:stretch/>
        </p:blipFill>
        <p:spPr>
          <a:xfrm>
            <a:off x="7207035" y="4075200"/>
            <a:ext cx="333466" cy="402955"/>
          </a:xfrm>
          <a:prstGeom prst="rect">
            <a:avLst/>
          </a:prstGeom>
        </p:spPr>
      </p:pic>
      <p:pic>
        <p:nvPicPr>
          <p:cNvPr id="38" name="Picture 37">
            <a:extLst>
              <a:ext uri="{FF2B5EF4-FFF2-40B4-BE49-F238E27FC236}">
                <a16:creationId xmlns:a16="http://schemas.microsoft.com/office/drawing/2014/main" xmlns="" id="{06DB6F58-B00C-7B42-ADA7-3BF0C700E90B}"/>
              </a:ext>
            </a:extLst>
          </p:cNvPr>
          <p:cNvPicPr>
            <a:picLocks noChangeAspect="1"/>
          </p:cNvPicPr>
          <p:nvPr/>
        </p:nvPicPr>
        <p:blipFill rotWithShape="1">
          <a:blip r:embed="rId4">
            <a:duotone>
              <a:schemeClr val="accent5">
                <a:shade val="45000"/>
                <a:satMod val="135000"/>
              </a:schemeClr>
              <a:prstClr val="white"/>
            </a:duotone>
          </a:blip>
          <a:srcRect r="69716" b="3522"/>
          <a:stretch/>
        </p:blipFill>
        <p:spPr>
          <a:xfrm>
            <a:off x="8222400" y="4075200"/>
            <a:ext cx="333466" cy="402955"/>
          </a:xfrm>
          <a:prstGeom prst="rect">
            <a:avLst/>
          </a:prstGeom>
        </p:spPr>
      </p:pic>
      <p:pic>
        <p:nvPicPr>
          <p:cNvPr id="39" name="Picture 38">
            <a:extLst>
              <a:ext uri="{FF2B5EF4-FFF2-40B4-BE49-F238E27FC236}">
                <a16:creationId xmlns:a16="http://schemas.microsoft.com/office/drawing/2014/main" xmlns="" id="{B4B5875E-5272-1F46-8933-7B81CFD149BD}"/>
              </a:ext>
            </a:extLst>
          </p:cNvPr>
          <p:cNvPicPr>
            <a:picLocks noChangeAspect="1"/>
          </p:cNvPicPr>
          <p:nvPr/>
        </p:nvPicPr>
        <p:blipFill rotWithShape="1">
          <a:blip r:embed="rId4">
            <a:duotone>
              <a:schemeClr val="accent5">
                <a:shade val="45000"/>
                <a:satMod val="135000"/>
              </a:schemeClr>
              <a:prstClr val="white"/>
            </a:duotone>
          </a:blip>
          <a:srcRect r="69716" b="3522"/>
          <a:stretch/>
        </p:blipFill>
        <p:spPr>
          <a:xfrm>
            <a:off x="9222768" y="4075200"/>
            <a:ext cx="333466" cy="402955"/>
          </a:xfrm>
          <a:prstGeom prst="rect">
            <a:avLst/>
          </a:prstGeom>
        </p:spPr>
      </p:pic>
      <p:pic>
        <p:nvPicPr>
          <p:cNvPr id="40" name="Picture 39">
            <a:extLst>
              <a:ext uri="{FF2B5EF4-FFF2-40B4-BE49-F238E27FC236}">
                <a16:creationId xmlns:a16="http://schemas.microsoft.com/office/drawing/2014/main" xmlns="" id="{B2FB265B-8402-0643-A869-8CFD0E06A428}"/>
              </a:ext>
            </a:extLst>
          </p:cNvPr>
          <p:cNvPicPr>
            <a:picLocks noChangeAspect="1"/>
          </p:cNvPicPr>
          <p:nvPr/>
        </p:nvPicPr>
        <p:blipFill rotWithShape="1">
          <a:blip r:embed="rId4">
            <a:duotone>
              <a:schemeClr val="accent5">
                <a:shade val="45000"/>
                <a:satMod val="135000"/>
              </a:schemeClr>
              <a:prstClr val="white"/>
            </a:duotone>
          </a:blip>
          <a:srcRect r="69716" b="3522"/>
          <a:stretch/>
        </p:blipFill>
        <p:spPr>
          <a:xfrm>
            <a:off x="1796949" y="4075200"/>
            <a:ext cx="333466" cy="402955"/>
          </a:xfrm>
          <a:prstGeom prst="rect">
            <a:avLst/>
          </a:prstGeom>
        </p:spPr>
      </p:pic>
      <p:pic>
        <p:nvPicPr>
          <p:cNvPr id="41" name="Picture 40">
            <a:extLst>
              <a:ext uri="{FF2B5EF4-FFF2-40B4-BE49-F238E27FC236}">
                <a16:creationId xmlns:a16="http://schemas.microsoft.com/office/drawing/2014/main" xmlns="" id="{1F8DC1D1-BA00-1D42-89CB-5FFC24ED98D9}"/>
              </a:ext>
            </a:extLst>
          </p:cNvPr>
          <p:cNvPicPr>
            <a:picLocks noChangeAspect="1"/>
          </p:cNvPicPr>
          <p:nvPr/>
        </p:nvPicPr>
        <p:blipFill rotWithShape="1">
          <a:blip r:embed="rId4">
            <a:duotone>
              <a:schemeClr val="accent5">
                <a:shade val="45000"/>
                <a:satMod val="135000"/>
              </a:schemeClr>
              <a:prstClr val="white"/>
            </a:duotone>
          </a:blip>
          <a:srcRect r="69716" b="3522"/>
          <a:stretch/>
        </p:blipFill>
        <p:spPr>
          <a:xfrm>
            <a:off x="786557" y="4075785"/>
            <a:ext cx="333466" cy="402955"/>
          </a:xfrm>
          <a:prstGeom prst="rect">
            <a:avLst/>
          </a:prstGeom>
        </p:spPr>
      </p:pic>
      <p:pic>
        <p:nvPicPr>
          <p:cNvPr id="42" name="Picture 41">
            <a:extLst>
              <a:ext uri="{FF2B5EF4-FFF2-40B4-BE49-F238E27FC236}">
                <a16:creationId xmlns:a16="http://schemas.microsoft.com/office/drawing/2014/main" xmlns="" id="{67A7E2CD-CA72-704E-9592-3E85AB01DECC}"/>
              </a:ext>
            </a:extLst>
          </p:cNvPr>
          <p:cNvPicPr>
            <a:picLocks noChangeAspect="1"/>
          </p:cNvPicPr>
          <p:nvPr/>
        </p:nvPicPr>
        <p:blipFill rotWithShape="1">
          <a:blip r:embed="rId4">
            <a:duotone>
              <a:schemeClr val="accent5">
                <a:shade val="45000"/>
                <a:satMod val="135000"/>
              </a:schemeClr>
              <a:prstClr val="white"/>
            </a:duotone>
          </a:blip>
          <a:srcRect r="69716" b="3522"/>
          <a:stretch/>
        </p:blipFill>
        <p:spPr>
          <a:xfrm>
            <a:off x="522360" y="4075200"/>
            <a:ext cx="333466" cy="402955"/>
          </a:xfrm>
          <a:prstGeom prst="rect">
            <a:avLst/>
          </a:prstGeom>
        </p:spPr>
      </p:pic>
      <p:grpSp>
        <p:nvGrpSpPr>
          <p:cNvPr id="44" name="Group 43">
            <a:extLst>
              <a:ext uri="{FF2B5EF4-FFF2-40B4-BE49-F238E27FC236}">
                <a16:creationId xmlns:a16="http://schemas.microsoft.com/office/drawing/2014/main" xmlns="" id="{9BCDB34F-B972-B54E-8FAF-6737E0E0C77E}"/>
              </a:ext>
            </a:extLst>
          </p:cNvPr>
          <p:cNvGrpSpPr/>
          <p:nvPr/>
        </p:nvGrpSpPr>
        <p:grpSpPr>
          <a:xfrm>
            <a:off x="10009865" y="4075200"/>
            <a:ext cx="852609" cy="407886"/>
            <a:chOff x="509083" y="4068389"/>
            <a:chExt cx="852609" cy="407886"/>
          </a:xfrm>
        </p:grpSpPr>
        <p:pic>
          <p:nvPicPr>
            <p:cNvPr id="45" name="Picture 44">
              <a:extLst>
                <a:ext uri="{FF2B5EF4-FFF2-40B4-BE49-F238E27FC236}">
                  <a16:creationId xmlns:a16="http://schemas.microsoft.com/office/drawing/2014/main" xmlns="" id="{4DA225AB-0E7C-A84E-B2B0-57DC694F5AE0}"/>
                </a:ext>
              </a:extLst>
            </p:cNvPr>
            <p:cNvPicPr>
              <a:picLocks noChangeAspect="1"/>
            </p:cNvPicPr>
            <p:nvPr/>
          </p:nvPicPr>
          <p:blipFill rotWithShape="1">
            <a:blip r:embed="rId4">
              <a:duotone>
                <a:schemeClr val="accent5">
                  <a:shade val="45000"/>
                  <a:satMod val="135000"/>
                </a:schemeClr>
                <a:prstClr val="white"/>
              </a:duotone>
            </a:blip>
            <a:srcRect r="69716" b="3522"/>
            <a:stretch/>
          </p:blipFill>
          <p:spPr>
            <a:xfrm>
              <a:off x="1028226" y="4070801"/>
              <a:ext cx="333466" cy="402955"/>
            </a:xfrm>
            <a:prstGeom prst="rect">
              <a:avLst/>
            </a:prstGeom>
          </p:spPr>
        </p:pic>
        <p:grpSp>
          <p:nvGrpSpPr>
            <p:cNvPr id="46" name="Group 45">
              <a:extLst>
                <a:ext uri="{FF2B5EF4-FFF2-40B4-BE49-F238E27FC236}">
                  <a16:creationId xmlns:a16="http://schemas.microsoft.com/office/drawing/2014/main" xmlns="" id="{DBB8B54E-1C5D-A346-8F73-63DE94ED1FD1}"/>
                </a:ext>
              </a:extLst>
            </p:cNvPr>
            <p:cNvGrpSpPr/>
            <p:nvPr/>
          </p:nvGrpSpPr>
          <p:grpSpPr>
            <a:xfrm>
              <a:off x="509083" y="4068389"/>
              <a:ext cx="597663" cy="407886"/>
              <a:chOff x="692838" y="4070854"/>
              <a:chExt cx="597663" cy="407886"/>
            </a:xfrm>
          </p:grpSpPr>
          <p:pic>
            <p:nvPicPr>
              <p:cNvPr id="47" name="Picture 46">
                <a:extLst>
                  <a:ext uri="{FF2B5EF4-FFF2-40B4-BE49-F238E27FC236}">
                    <a16:creationId xmlns:a16="http://schemas.microsoft.com/office/drawing/2014/main" xmlns="" id="{665DFADE-027F-A349-8AE6-E74FC356C28B}"/>
                  </a:ext>
                </a:extLst>
              </p:cNvPr>
              <p:cNvPicPr>
                <a:picLocks noChangeAspect="1"/>
              </p:cNvPicPr>
              <p:nvPr/>
            </p:nvPicPr>
            <p:blipFill rotWithShape="1">
              <a:blip r:embed="rId4">
                <a:duotone>
                  <a:schemeClr val="accent5">
                    <a:shade val="45000"/>
                    <a:satMod val="135000"/>
                  </a:schemeClr>
                  <a:prstClr val="white"/>
                </a:duotone>
              </a:blip>
              <a:srcRect r="69716" b="3522"/>
              <a:stretch/>
            </p:blipFill>
            <p:spPr>
              <a:xfrm>
                <a:off x="957035" y="4075785"/>
                <a:ext cx="333466" cy="402955"/>
              </a:xfrm>
              <a:prstGeom prst="rect">
                <a:avLst/>
              </a:prstGeom>
            </p:spPr>
          </p:pic>
          <p:pic>
            <p:nvPicPr>
              <p:cNvPr id="48" name="Picture 47">
                <a:extLst>
                  <a:ext uri="{FF2B5EF4-FFF2-40B4-BE49-F238E27FC236}">
                    <a16:creationId xmlns:a16="http://schemas.microsoft.com/office/drawing/2014/main" xmlns="" id="{AEB6DEBE-D81C-2746-BE4F-3FEC635C8FD5}"/>
                  </a:ext>
                </a:extLst>
              </p:cNvPr>
              <p:cNvPicPr>
                <a:picLocks noChangeAspect="1"/>
              </p:cNvPicPr>
              <p:nvPr/>
            </p:nvPicPr>
            <p:blipFill rotWithShape="1">
              <a:blip r:embed="rId4">
                <a:duotone>
                  <a:schemeClr val="accent5">
                    <a:shade val="45000"/>
                    <a:satMod val="135000"/>
                  </a:schemeClr>
                  <a:prstClr val="white"/>
                </a:duotone>
              </a:blip>
              <a:srcRect r="69716" b="3522"/>
              <a:stretch/>
            </p:blipFill>
            <p:spPr>
              <a:xfrm>
                <a:off x="692838" y="4070854"/>
                <a:ext cx="333466" cy="402955"/>
              </a:xfrm>
              <a:prstGeom prst="rect">
                <a:avLst/>
              </a:prstGeom>
            </p:spPr>
          </p:pic>
        </p:grpSp>
      </p:grpSp>
      <p:grpSp>
        <p:nvGrpSpPr>
          <p:cNvPr id="5" name="Group 4"/>
          <p:cNvGrpSpPr/>
          <p:nvPr/>
        </p:nvGrpSpPr>
        <p:grpSpPr>
          <a:xfrm>
            <a:off x="415600" y="1673485"/>
            <a:ext cx="10544603" cy="2849502"/>
            <a:chOff x="415600" y="1673485"/>
            <a:chExt cx="10544603" cy="2849502"/>
          </a:xfrm>
        </p:grpSpPr>
        <p:sp>
          <p:nvSpPr>
            <p:cNvPr id="27" name="Shape 138">
              <a:extLst>
                <a:ext uri="{FF2B5EF4-FFF2-40B4-BE49-F238E27FC236}">
                  <a16:creationId xmlns:a16="http://schemas.microsoft.com/office/drawing/2014/main" xmlns="" id="{BCC01202-351E-6F4B-9BE1-DAFA359AED4F}"/>
                </a:ext>
              </a:extLst>
            </p:cNvPr>
            <p:cNvSpPr/>
            <p:nvPr/>
          </p:nvSpPr>
          <p:spPr>
            <a:xfrm flipV="1">
              <a:off x="415600" y="4027150"/>
              <a:ext cx="2071616" cy="495834"/>
            </a:xfrm>
            <a:prstGeom prst="rect">
              <a:avLst/>
            </a:prstGeom>
            <a:noFill/>
            <a:ln w="19050" cap="flat" cmpd="sng">
              <a:solidFill>
                <a:srgbClr val="3C78D8">
                  <a:alpha val="25098"/>
                </a:srgbClr>
              </a:solidFill>
              <a:prstDash val="dash"/>
              <a:round/>
              <a:headEnd type="none" w="med" len="med"/>
              <a:tailEnd type="none" w="med" len="med"/>
            </a:ln>
          </p:spPr>
          <p:txBody>
            <a:bodyPr lIns="121900" tIns="121900" rIns="121900" bIns="121900" anchor="ctr" anchorCtr="0">
              <a:noAutofit/>
            </a:bodyPr>
            <a:lstStyle/>
            <a:p>
              <a:endParaRPr sz="2400"/>
            </a:p>
          </p:txBody>
        </p:sp>
        <p:sp>
          <p:nvSpPr>
            <p:cNvPr id="30" name="Shape 138">
              <a:extLst>
                <a:ext uri="{FF2B5EF4-FFF2-40B4-BE49-F238E27FC236}">
                  <a16:creationId xmlns:a16="http://schemas.microsoft.com/office/drawing/2014/main" xmlns="" id="{35862DA6-B3F6-5845-993C-00A2E2FE7827}"/>
                </a:ext>
              </a:extLst>
            </p:cNvPr>
            <p:cNvSpPr/>
            <p:nvPr/>
          </p:nvSpPr>
          <p:spPr>
            <a:xfrm flipV="1">
              <a:off x="2492036" y="4024081"/>
              <a:ext cx="4370383" cy="498906"/>
            </a:xfrm>
            <a:prstGeom prst="rect">
              <a:avLst/>
            </a:prstGeom>
            <a:noFill/>
            <a:ln w="19050" cap="flat" cmpd="sng">
              <a:solidFill>
                <a:srgbClr val="3C78D8">
                  <a:alpha val="25098"/>
                </a:srgbClr>
              </a:solidFill>
              <a:prstDash val="dash"/>
              <a:round/>
              <a:headEnd type="none" w="med" len="med"/>
              <a:tailEnd type="none" w="med" len="med"/>
            </a:ln>
          </p:spPr>
          <p:txBody>
            <a:bodyPr lIns="121900" tIns="121900" rIns="121900" bIns="121900" anchor="ctr" anchorCtr="0">
              <a:noAutofit/>
            </a:bodyPr>
            <a:lstStyle/>
            <a:p>
              <a:endParaRPr sz="2400"/>
            </a:p>
          </p:txBody>
        </p:sp>
        <p:sp>
          <p:nvSpPr>
            <p:cNvPr id="31" name="Shape 138">
              <a:extLst>
                <a:ext uri="{FF2B5EF4-FFF2-40B4-BE49-F238E27FC236}">
                  <a16:creationId xmlns:a16="http://schemas.microsoft.com/office/drawing/2014/main" xmlns="" id="{1B870649-D70F-8F4D-87B8-E0EB64D84ADC}"/>
                </a:ext>
              </a:extLst>
            </p:cNvPr>
            <p:cNvSpPr/>
            <p:nvPr/>
          </p:nvSpPr>
          <p:spPr>
            <a:xfrm flipV="1">
              <a:off x="6862420" y="4019756"/>
              <a:ext cx="2993322" cy="503229"/>
            </a:xfrm>
            <a:prstGeom prst="rect">
              <a:avLst/>
            </a:prstGeom>
            <a:noFill/>
            <a:ln w="19050" cap="flat" cmpd="sng">
              <a:solidFill>
                <a:srgbClr val="3C78D8">
                  <a:alpha val="25098"/>
                </a:srgbClr>
              </a:solidFill>
              <a:prstDash val="dash"/>
              <a:round/>
              <a:headEnd type="none" w="med" len="med"/>
              <a:tailEnd type="none" w="med" len="med"/>
            </a:ln>
          </p:spPr>
          <p:txBody>
            <a:bodyPr lIns="121900" tIns="121900" rIns="121900" bIns="121900" anchor="ctr" anchorCtr="0">
              <a:noAutofit/>
            </a:bodyPr>
            <a:lstStyle/>
            <a:p>
              <a:endParaRPr sz="2400"/>
            </a:p>
          </p:txBody>
        </p:sp>
        <p:sp>
          <p:nvSpPr>
            <p:cNvPr id="43" name="Shape 138">
              <a:extLst>
                <a:ext uri="{FF2B5EF4-FFF2-40B4-BE49-F238E27FC236}">
                  <a16:creationId xmlns:a16="http://schemas.microsoft.com/office/drawing/2014/main" xmlns="" id="{6BB7AD0F-B5E1-8044-99CD-88E8B298E7FA}"/>
                </a:ext>
              </a:extLst>
            </p:cNvPr>
            <p:cNvSpPr/>
            <p:nvPr/>
          </p:nvSpPr>
          <p:spPr>
            <a:xfrm flipV="1">
              <a:off x="9869888" y="4019755"/>
              <a:ext cx="1090315" cy="503229"/>
            </a:xfrm>
            <a:prstGeom prst="rect">
              <a:avLst/>
            </a:prstGeom>
            <a:noFill/>
            <a:ln w="19050" cap="flat" cmpd="sng">
              <a:solidFill>
                <a:srgbClr val="3C78D8">
                  <a:alpha val="25098"/>
                </a:srgbClr>
              </a:solidFill>
              <a:prstDash val="dash"/>
              <a:round/>
              <a:headEnd type="none" w="med" len="med"/>
              <a:tailEnd type="none" w="med" len="med"/>
            </a:ln>
          </p:spPr>
          <p:txBody>
            <a:bodyPr lIns="121900" tIns="121900" rIns="121900" bIns="121900" anchor="ctr" anchorCtr="0">
              <a:noAutofit/>
            </a:bodyPr>
            <a:lstStyle/>
            <a:p>
              <a:endParaRPr sz="2400"/>
            </a:p>
          </p:txBody>
        </p:sp>
        <p:cxnSp>
          <p:nvCxnSpPr>
            <p:cNvPr id="29" name="Straight Connector 28">
              <a:extLst>
                <a:ext uri="{FF2B5EF4-FFF2-40B4-BE49-F238E27FC236}">
                  <a16:creationId xmlns:a16="http://schemas.microsoft.com/office/drawing/2014/main" xmlns="" id="{0CE93085-96EF-3946-99C8-E50A39AD9B79}"/>
                </a:ext>
              </a:extLst>
            </p:cNvPr>
            <p:cNvCxnSpPr>
              <a:cxnSpLocks/>
            </p:cNvCxnSpPr>
            <p:nvPr/>
          </p:nvCxnSpPr>
          <p:spPr>
            <a:xfrm>
              <a:off x="2487216" y="1673485"/>
              <a:ext cx="0" cy="2232382"/>
            </a:xfrm>
            <a:prstGeom prst="line">
              <a:avLst/>
            </a:prstGeom>
            <a:ln w="12700">
              <a:solidFill>
                <a:srgbClr val="4472C4">
                  <a:alpha val="25098"/>
                </a:srgb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xmlns="" id="{5CEAEC3E-FCE9-9141-A34C-81D5C94D2773}"/>
                </a:ext>
              </a:extLst>
            </p:cNvPr>
            <p:cNvCxnSpPr>
              <a:cxnSpLocks/>
            </p:cNvCxnSpPr>
            <p:nvPr/>
          </p:nvCxnSpPr>
          <p:spPr>
            <a:xfrm>
              <a:off x="6862419" y="1673485"/>
              <a:ext cx="0" cy="2232382"/>
            </a:xfrm>
            <a:prstGeom prst="line">
              <a:avLst/>
            </a:prstGeom>
            <a:ln w="12700">
              <a:solidFill>
                <a:srgbClr val="4472C4">
                  <a:alpha val="25098"/>
                </a:srgbClr>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xmlns="" id="{63B39A56-D4FC-FF47-A4F7-A2BC37A49726}"/>
                </a:ext>
              </a:extLst>
            </p:cNvPr>
            <p:cNvCxnSpPr>
              <a:cxnSpLocks/>
            </p:cNvCxnSpPr>
            <p:nvPr/>
          </p:nvCxnSpPr>
          <p:spPr>
            <a:xfrm>
              <a:off x="9855742" y="1673485"/>
              <a:ext cx="0" cy="2232382"/>
            </a:xfrm>
            <a:prstGeom prst="line">
              <a:avLst/>
            </a:prstGeom>
            <a:ln w="12700">
              <a:solidFill>
                <a:srgbClr val="4472C4">
                  <a:alpha val="25098"/>
                </a:srgbClr>
              </a:solidFill>
              <a:prstDash val="dash"/>
            </a:ln>
          </p:spPr>
          <p:style>
            <a:lnRef idx="1">
              <a:schemeClr val="accent1"/>
            </a:lnRef>
            <a:fillRef idx="0">
              <a:schemeClr val="accent1"/>
            </a:fillRef>
            <a:effectRef idx="0">
              <a:schemeClr val="accent1"/>
            </a:effectRef>
            <a:fontRef idx="minor">
              <a:schemeClr val="tx1"/>
            </a:fontRef>
          </p:style>
        </p:cxnSp>
      </p:grpSp>
      <p:sp>
        <p:nvSpPr>
          <p:cNvPr id="49" name="Oval 48">
            <a:extLst>
              <a:ext uri="{FF2B5EF4-FFF2-40B4-BE49-F238E27FC236}">
                <a16:creationId xmlns:a16="http://schemas.microsoft.com/office/drawing/2014/main" xmlns="" id="{CD12F230-0FA5-9A49-AF35-0A0ACC20F8C1}"/>
              </a:ext>
            </a:extLst>
          </p:cNvPr>
          <p:cNvSpPr/>
          <p:nvPr/>
        </p:nvSpPr>
        <p:spPr>
          <a:xfrm>
            <a:off x="1499455" y="2773667"/>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415600" y="1674000"/>
            <a:ext cx="10544602" cy="3308948"/>
            <a:chOff x="446596" y="1193286"/>
            <a:chExt cx="10544602" cy="3308948"/>
          </a:xfrm>
        </p:grpSpPr>
        <p:grpSp>
          <p:nvGrpSpPr>
            <p:cNvPr id="104" name="Group 103"/>
            <p:cNvGrpSpPr/>
            <p:nvPr/>
          </p:nvGrpSpPr>
          <p:grpSpPr>
            <a:xfrm>
              <a:off x="446596" y="1193286"/>
              <a:ext cx="10544602" cy="3308948"/>
              <a:chOff x="415600" y="1177788"/>
              <a:chExt cx="10544602" cy="3308948"/>
            </a:xfrm>
          </p:grpSpPr>
          <p:sp>
            <p:nvSpPr>
              <p:cNvPr id="105" name="Shape 138">
                <a:extLst>
                  <a:ext uri="{FF2B5EF4-FFF2-40B4-BE49-F238E27FC236}">
                    <a16:creationId xmlns:a16="http://schemas.microsoft.com/office/drawing/2014/main" xmlns="" id="{BCC01202-351E-6F4B-9BE1-DAFA359AED4F}"/>
                  </a:ext>
                </a:extLst>
              </p:cNvPr>
              <p:cNvSpPr/>
              <p:nvPr/>
            </p:nvSpPr>
            <p:spPr>
              <a:xfrm flipV="1">
                <a:off x="415600" y="4011652"/>
                <a:ext cx="1090315" cy="475084"/>
              </a:xfrm>
              <a:prstGeom prst="rect">
                <a:avLst/>
              </a:prstGeom>
              <a:noFill/>
              <a:ln w="19050" cap="flat" cmpd="sng">
                <a:solidFill>
                  <a:srgbClr val="3C78D8"/>
                </a:solidFill>
                <a:prstDash val="dash"/>
                <a:round/>
                <a:headEnd type="none" w="med" len="med"/>
                <a:tailEnd type="none" w="med" len="med"/>
              </a:ln>
            </p:spPr>
            <p:txBody>
              <a:bodyPr lIns="121900" tIns="121900" rIns="121900" bIns="121900" anchor="ctr" anchorCtr="0">
                <a:noAutofit/>
              </a:bodyPr>
              <a:lstStyle/>
              <a:p>
                <a:endParaRPr sz="2400"/>
              </a:p>
            </p:txBody>
          </p:sp>
          <p:sp>
            <p:nvSpPr>
              <p:cNvPr id="106" name="Shape 138">
                <a:extLst>
                  <a:ext uri="{FF2B5EF4-FFF2-40B4-BE49-F238E27FC236}">
                    <a16:creationId xmlns:a16="http://schemas.microsoft.com/office/drawing/2014/main" xmlns="" id="{35862DA6-B3F6-5845-993C-00A2E2FE7827}"/>
                  </a:ext>
                </a:extLst>
              </p:cNvPr>
              <p:cNvSpPr/>
              <p:nvPr/>
            </p:nvSpPr>
            <p:spPr>
              <a:xfrm flipV="1">
                <a:off x="5302267" y="4011650"/>
                <a:ext cx="3637942" cy="475086"/>
              </a:xfrm>
              <a:prstGeom prst="rect">
                <a:avLst/>
              </a:prstGeom>
              <a:noFill/>
              <a:ln w="19050" cap="flat" cmpd="sng">
                <a:solidFill>
                  <a:srgbClr val="3C78D8"/>
                </a:solidFill>
                <a:prstDash val="dash"/>
                <a:round/>
                <a:headEnd type="none" w="med" len="med"/>
                <a:tailEnd type="none" w="med" len="med"/>
              </a:ln>
            </p:spPr>
            <p:txBody>
              <a:bodyPr lIns="121900" tIns="121900" rIns="121900" bIns="121900" anchor="ctr" anchorCtr="0">
                <a:noAutofit/>
              </a:bodyPr>
              <a:lstStyle/>
              <a:p>
                <a:endParaRPr sz="2400"/>
              </a:p>
            </p:txBody>
          </p:sp>
          <p:sp>
            <p:nvSpPr>
              <p:cNvPr id="107" name="Shape 138">
                <a:extLst>
                  <a:ext uri="{FF2B5EF4-FFF2-40B4-BE49-F238E27FC236}">
                    <a16:creationId xmlns:a16="http://schemas.microsoft.com/office/drawing/2014/main" xmlns="" id="{1B870649-D70F-8F4D-87B8-E0EB64D84ADC}"/>
                  </a:ext>
                </a:extLst>
              </p:cNvPr>
              <p:cNvSpPr/>
              <p:nvPr/>
            </p:nvSpPr>
            <p:spPr>
              <a:xfrm flipV="1">
                <a:off x="8947931" y="4011650"/>
                <a:ext cx="2012271" cy="475086"/>
              </a:xfrm>
              <a:prstGeom prst="rect">
                <a:avLst/>
              </a:prstGeom>
              <a:noFill/>
              <a:ln w="19050" cap="flat" cmpd="sng">
                <a:solidFill>
                  <a:srgbClr val="3C78D8"/>
                </a:solidFill>
                <a:prstDash val="dash"/>
                <a:round/>
                <a:headEnd type="none" w="med" len="med"/>
                <a:tailEnd type="none" w="med" len="med"/>
              </a:ln>
            </p:spPr>
            <p:txBody>
              <a:bodyPr lIns="121900" tIns="121900" rIns="121900" bIns="121900" anchor="ctr" anchorCtr="0">
                <a:noAutofit/>
              </a:bodyPr>
              <a:lstStyle/>
              <a:p>
                <a:endParaRPr sz="2400"/>
              </a:p>
            </p:txBody>
          </p:sp>
          <p:sp>
            <p:nvSpPr>
              <p:cNvPr id="108" name="Shape 138">
                <a:extLst>
                  <a:ext uri="{FF2B5EF4-FFF2-40B4-BE49-F238E27FC236}">
                    <a16:creationId xmlns:a16="http://schemas.microsoft.com/office/drawing/2014/main" xmlns="" id="{D8A722F8-6A39-584F-90DE-8E85900CE931}"/>
                  </a:ext>
                </a:extLst>
              </p:cNvPr>
              <p:cNvSpPr/>
              <p:nvPr/>
            </p:nvSpPr>
            <p:spPr>
              <a:xfrm flipV="1">
                <a:off x="1499454" y="4011651"/>
                <a:ext cx="3802813" cy="475085"/>
              </a:xfrm>
              <a:prstGeom prst="rect">
                <a:avLst/>
              </a:prstGeom>
              <a:noFill/>
              <a:ln w="19050" cap="flat" cmpd="sng">
                <a:solidFill>
                  <a:srgbClr val="3C78D8"/>
                </a:solidFill>
                <a:prstDash val="dash"/>
                <a:round/>
                <a:headEnd type="none" w="med" len="med"/>
                <a:tailEnd type="none" w="med" len="med"/>
              </a:ln>
            </p:spPr>
            <p:txBody>
              <a:bodyPr lIns="121900" tIns="121900" rIns="121900" bIns="121900" anchor="ctr" anchorCtr="0">
                <a:noAutofit/>
              </a:bodyPr>
              <a:lstStyle/>
              <a:p>
                <a:endParaRPr sz="2400"/>
              </a:p>
            </p:txBody>
          </p:sp>
          <p:cxnSp>
            <p:nvCxnSpPr>
              <p:cNvPr id="109" name="Straight Connector 108">
                <a:extLst>
                  <a:ext uri="{FF2B5EF4-FFF2-40B4-BE49-F238E27FC236}">
                    <a16:creationId xmlns:a16="http://schemas.microsoft.com/office/drawing/2014/main" xmlns="" id="{2F4728A7-4B8D-FA41-B71A-4FDBFB90B277}"/>
                  </a:ext>
                </a:extLst>
              </p:cNvPr>
              <p:cNvCxnSpPr>
                <a:cxnSpLocks/>
              </p:cNvCxnSpPr>
              <p:nvPr/>
            </p:nvCxnSpPr>
            <p:spPr>
              <a:xfrm>
                <a:off x="1505915" y="1177788"/>
                <a:ext cx="0" cy="273600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xmlns="" id="{71D446F3-0F70-2641-9F27-44CF55BAD8CD}"/>
                  </a:ext>
                </a:extLst>
              </p:cNvPr>
              <p:cNvCxnSpPr>
                <a:cxnSpLocks/>
              </p:cNvCxnSpPr>
              <p:nvPr/>
            </p:nvCxnSpPr>
            <p:spPr>
              <a:xfrm>
                <a:off x="5302267" y="1177788"/>
                <a:ext cx="0" cy="273600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xmlns="" id="{F436DF1A-2E06-2149-9050-B5EA127228BF}"/>
                  </a:ext>
                </a:extLst>
              </p:cNvPr>
              <p:cNvCxnSpPr>
                <a:cxnSpLocks/>
              </p:cNvCxnSpPr>
              <p:nvPr/>
            </p:nvCxnSpPr>
            <p:spPr>
              <a:xfrm>
                <a:off x="8940209" y="1177788"/>
                <a:ext cx="0" cy="273600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xmlns="" id="{7A377981-4089-304B-A8D8-B3086604A9F7}"/>
                </a:ext>
              </a:extLst>
            </p:cNvPr>
            <p:cNvGrpSpPr/>
            <p:nvPr/>
          </p:nvGrpSpPr>
          <p:grpSpPr>
            <a:xfrm>
              <a:off x="552996" y="4069686"/>
              <a:ext cx="855190" cy="402955"/>
              <a:chOff x="506502" y="4069686"/>
              <a:chExt cx="855190" cy="402955"/>
            </a:xfrm>
          </p:grpSpPr>
          <p:pic>
            <p:nvPicPr>
              <p:cNvPr id="113" name="Picture 112">
                <a:extLst>
                  <a:ext uri="{FF2B5EF4-FFF2-40B4-BE49-F238E27FC236}">
                    <a16:creationId xmlns:a16="http://schemas.microsoft.com/office/drawing/2014/main" xmlns="" id="{B2FB265B-8402-0643-A869-8CFD0E06A428}"/>
                  </a:ext>
                </a:extLst>
              </p:cNvPr>
              <p:cNvPicPr>
                <a:picLocks noChangeAspect="1"/>
              </p:cNvPicPr>
              <p:nvPr/>
            </p:nvPicPr>
            <p:blipFill rotWithShape="1">
              <a:blip r:embed="rId4"/>
              <a:srcRect r="69716" b="3522"/>
              <a:stretch/>
            </p:blipFill>
            <p:spPr>
              <a:xfrm>
                <a:off x="1028226" y="4069686"/>
                <a:ext cx="333466" cy="402955"/>
              </a:xfrm>
              <a:prstGeom prst="rect">
                <a:avLst/>
              </a:prstGeom>
            </p:spPr>
          </p:pic>
          <p:grpSp>
            <p:nvGrpSpPr>
              <p:cNvPr id="114" name="Group 113">
                <a:extLst>
                  <a:ext uri="{FF2B5EF4-FFF2-40B4-BE49-F238E27FC236}">
                    <a16:creationId xmlns:a16="http://schemas.microsoft.com/office/drawing/2014/main" xmlns="" id="{FBAAEC56-146B-254E-B179-7CCDAE4A6B2E}"/>
                  </a:ext>
                </a:extLst>
              </p:cNvPr>
              <p:cNvGrpSpPr/>
              <p:nvPr/>
            </p:nvGrpSpPr>
            <p:grpSpPr>
              <a:xfrm>
                <a:off x="506502" y="4069686"/>
                <a:ext cx="596266" cy="402955"/>
                <a:chOff x="690257" y="4072151"/>
                <a:chExt cx="596266" cy="402955"/>
              </a:xfrm>
            </p:grpSpPr>
            <p:pic>
              <p:nvPicPr>
                <p:cNvPr id="115" name="Picture 114">
                  <a:extLst>
                    <a:ext uri="{FF2B5EF4-FFF2-40B4-BE49-F238E27FC236}">
                      <a16:creationId xmlns:a16="http://schemas.microsoft.com/office/drawing/2014/main" xmlns="" id="{3E577C36-7FB0-1D44-8702-B84C9C453FC7}"/>
                    </a:ext>
                  </a:extLst>
                </p:cNvPr>
                <p:cNvPicPr>
                  <a:picLocks noChangeAspect="1"/>
                </p:cNvPicPr>
                <p:nvPr/>
              </p:nvPicPr>
              <p:blipFill rotWithShape="1">
                <a:blip r:embed="rId4"/>
                <a:srcRect r="69716" b="3522"/>
                <a:stretch/>
              </p:blipFill>
              <p:spPr>
                <a:xfrm>
                  <a:off x="953057" y="4072151"/>
                  <a:ext cx="333466" cy="402955"/>
                </a:xfrm>
                <a:prstGeom prst="rect">
                  <a:avLst/>
                </a:prstGeom>
              </p:spPr>
            </p:pic>
            <p:pic>
              <p:nvPicPr>
                <p:cNvPr id="116" name="Picture 115">
                  <a:extLst>
                    <a:ext uri="{FF2B5EF4-FFF2-40B4-BE49-F238E27FC236}">
                      <a16:creationId xmlns:a16="http://schemas.microsoft.com/office/drawing/2014/main" xmlns="" id="{CE6A3ACA-D998-1649-BA3B-204BF024E376}"/>
                    </a:ext>
                  </a:extLst>
                </p:cNvPr>
                <p:cNvPicPr>
                  <a:picLocks noChangeAspect="1"/>
                </p:cNvPicPr>
                <p:nvPr/>
              </p:nvPicPr>
              <p:blipFill rotWithShape="1">
                <a:blip r:embed="rId4"/>
                <a:srcRect r="69716" b="3522"/>
                <a:stretch/>
              </p:blipFill>
              <p:spPr>
                <a:xfrm>
                  <a:off x="690257" y="4072151"/>
                  <a:ext cx="333466" cy="402955"/>
                </a:xfrm>
                <a:prstGeom prst="rect">
                  <a:avLst/>
                </a:prstGeom>
              </p:spPr>
            </p:pic>
          </p:grpSp>
        </p:grpSp>
        <p:pic>
          <p:nvPicPr>
            <p:cNvPr id="117" name="Picture 116">
              <a:extLst>
                <a:ext uri="{FF2B5EF4-FFF2-40B4-BE49-F238E27FC236}">
                  <a16:creationId xmlns:a16="http://schemas.microsoft.com/office/drawing/2014/main" xmlns="" id="{07B1D139-9C0D-0842-A18B-F522A0802795}"/>
                </a:ext>
              </a:extLst>
            </p:cNvPr>
            <p:cNvPicPr>
              <a:picLocks noChangeAspect="1"/>
            </p:cNvPicPr>
            <p:nvPr/>
          </p:nvPicPr>
          <p:blipFill rotWithShape="1">
            <a:blip r:embed="rId4"/>
            <a:srcRect r="69716" b="3522"/>
            <a:stretch/>
          </p:blipFill>
          <p:spPr>
            <a:xfrm>
              <a:off x="3170196" y="4069686"/>
              <a:ext cx="333466" cy="402955"/>
            </a:xfrm>
            <a:prstGeom prst="rect">
              <a:avLst/>
            </a:prstGeom>
          </p:spPr>
        </p:pic>
        <p:pic>
          <p:nvPicPr>
            <p:cNvPr id="119" name="Picture 118">
              <a:extLst>
                <a:ext uri="{FF2B5EF4-FFF2-40B4-BE49-F238E27FC236}">
                  <a16:creationId xmlns:a16="http://schemas.microsoft.com/office/drawing/2014/main" xmlns="" id="{E65A5A1A-DA1C-7A41-96CA-DEA8FA655FF9}"/>
                </a:ext>
              </a:extLst>
            </p:cNvPr>
            <p:cNvPicPr>
              <a:picLocks noChangeAspect="1"/>
            </p:cNvPicPr>
            <p:nvPr/>
          </p:nvPicPr>
          <p:blipFill rotWithShape="1">
            <a:blip r:embed="rId4"/>
            <a:srcRect r="69716" b="3522"/>
            <a:stretch/>
          </p:blipFill>
          <p:spPr>
            <a:xfrm>
              <a:off x="1827396" y="4069686"/>
              <a:ext cx="333466" cy="402955"/>
            </a:xfrm>
            <a:prstGeom prst="rect">
              <a:avLst/>
            </a:prstGeom>
          </p:spPr>
        </p:pic>
        <p:pic>
          <p:nvPicPr>
            <p:cNvPr id="123" name="Picture 122">
              <a:extLst>
                <a:ext uri="{FF2B5EF4-FFF2-40B4-BE49-F238E27FC236}">
                  <a16:creationId xmlns:a16="http://schemas.microsoft.com/office/drawing/2014/main" xmlns="" id="{9D632438-BDCD-DF48-AE85-728FAFA4997A}"/>
                </a:ext>
              </a:extLst>
            </p:cNvPr>
            <p:cNvPicPr>
              <a:picLocks noChangeAspect="1"/>
            </p:cNvPicPr>
            <p:nvPr/>
          </p:nvPicPr>
          <p:blipFill rotWithShape="1">
            <a:blip r:embed="rId4"/>
            <a:srcRect r="69716" b="3522"/>
            <a:stretch/>
          </p:blipFill>
          <p:spPr>
            <a:xfrm>
              <a:off x="5866596" y="4069686"/>
              <a:ext cx="333466" cy="402955"/>
            </a:xfrm>
            <a:prstGeom prst="rect">
              <a:avLst/>
            </a:prstGeom>
          </p:spPr>
        </p:pic>
        <p:pic>
          <p:nvPicPr>
            <p:cNvPr id="124" name="Picture 123">
              <a:extLst>
                <a:ext uri="{FF2B5EF4-FFF2-40B4-BE49-F238E27FC236}">
                  <a16:creationId xmlns:a16="http://schemas.microsoft.com/office/drawing/2014/main" xmlns="" id="{0CAC3942-4B80-5545-9E26-AF0E1641BECA}"/>
                </a:ext>
              </a:extLst>
            </p:cNvPr>
            <p:cNvPicPr>
              <a:picLocks noChangeAspect="1"/>
            </p:cNvPicPr>
            <p:nvPr/>
          </p:nvPicPr>
          <p:blipFill rotWithShape="1">
            <a:blip r:embed="rId4"/>
            <a:srcRect r="69716" b="3522"/>
            <a:stretch/>
          </p:blipFill>
          <p:spPr>
            <a:xfrm>
              <a:off x="7238196" y="4069686"/>
              <a:ext cx="333466" cy="402955"/>
            </a:xfrm>
            <a:prstGeom prst="rect">
              <a:avLst/>
            </a:prstGeom>
          </p:spPr>
        </p:pic>
        <p:pic>
          <p:nvPicPr>
            <p:cNvPr id="125" name="Picture 124">
              <a:extLst>
                <a:ext uri="{FF2B5EF4-FFF2-40B4-BE49-F238E27FC236}">
                  <a16:creationId xmlns:a16="http://schemas.microsoft.com/office/drawing/2014/main" xmlns="" id="{06DB6F58-B00C-7B42-ADA7-3BF0C700E90B}"/>
                </a:ext>
              </a:extLst>
            </p:cNvPr>
            <p:cNvPicPr>
              <a:picLocks noChangeAspect="1"/>
            </p:cNvPicPr>
            <p:nvPr/>
          </p:nvPicPr>
          <p:blipFill rotWithShape="1">
            <a:blip r:embed="rId4"/>
            <a:srcRect r="69716" b="3522"/>
            <a:stretch/>
          </p:blipFill>
          <p:spPr>
            <a:xfrm>
              <a:off x="8253396" y="4069686"/>
              <a:ext cx="333466" cy="402955"/>
            </a:xfrm>
            <a:prstGeom prst="rect">
              <a:avLst/>
            </a:prstGeom>
          </p:spPr>
        </p:pic>
        <p:pic>
          <p:nvPicPr>
            <p:cNvPr id="127" name="Picture 126">
              <a:extLst>
                <a:ext uri="{FF2B5EF4-FFF2-40B4-BE49-F238E27FC236}">
                  <a16:creationId xmlns:a16="http://schemas.microsoft.com/office/drawing/2014/main" xmlns="" id="{07B1D139-9C0D-0842-A18B-F522A0802795}"/>
                </a:ext>
              </a:extLst>
            </p:cNvPr>
            <p:cNvPicPr>
              <a:picLocks noChangeAspect="1"/>
            </p:cNvPicPr>
            <p:nvPr/>
          </p:nvPicPr>
          <p:blipFill rotWithShape="1">
            <a:blip r:embed="rId4"/>
            <a:srcRect r="69716" b="3522"/>
            <a:stretch/>
          </p:blipFill>
          <p:spPr>
            <a:xfrm>
              <a:off x="4512996" y="4069686"/>
              <a:ext cx="333466" cy="402955"/>
            </a:xfrm>
            <a:prstGeom prst="rect">
              <a:avLst/>
            </a:prstGeom>
          </p:spPr>
        </p:pic>
        <p:pic>
          <p:nvPicPr>
            <p:cNvPr id="128" name="Picture 127">
              <a:extLst>
                <a:ext uri="{FF2B5EF4-FFF2-40B4-BE49-F238E27FC236}">
                  <a16:creationId xmlns:a16="http://schemas.microsoft.com/office/drawing/2014/main" xmlns="" id="{07B1D139-9C0D-0842-A18B-F522A0802795}"/>
                </a:ext>
              </a:extLst>
            </p:cNvPr>
            <p:cNvPicPr>
              <a:picLocks noChangeAspect="1"/>
            </p:cNvPicPr>
            <p:nvPr/>
          </p:nvPicPr>
          <p:blipFill rotWithShape="1">
            <a:blip r:embed="rId4"/>
            <a:srcRect r="69716" b="3522"/>
            <a:stretch/>
          </p:blipFill>
          <p:spPr>
            <a:xfrm>
              <a:off x="9254196" y="4069686"/>
              <a:ext cx="333466" cy="402955"/>
            </a:xfrm>
            <a:prstGeom prst="rect">
              <a:avLst/>
            </a:prstGeom>
          </p:spPr>
        </p:pic>
        <p:grpSp>
          <p:nvGrpSpPr>
            <p:cNvPr id="129" name="Group 128">
              <a:extLst>
                <a:ext uri="{FF2B5EF4-FFF2-40B4-BE49-F238E27FC236}">
                  <a16:creationId xmlns:a16="http://schemas.microsoft.com/office/drawing/2014/main" xmlns="" id="{77E88EDF-04D6-ED4A-B80F-02C62E107B2D}"/>
                </a:ext>
              </a:extLst>
            </p:cNvPr>
            <p:cNvGrpSpPr/>
            <p:nvPr/>
          </p:nvGrpSpPr>
          <p:grpSpPr>
            <a:xfrm>
              <a:off x="10305396" y="4069686"/>
              <a:ext cx="589066" cy="402955"/>
              <a:chOff x="911352" y="4065273"/>
              <a:chExt cx="589066" cy="402955"/>
            </a:xfrm>
          </p:grpSpPr>
          <p:pic>
            <p:nvPicPr>
              <p:cNvPr id="130" name="Picture 129">
                <a:extLst>
                  <a:ext uri="{FF2B5EF4-FFF2-40B4-BE49-F238E27FC236}">
                    <a16:creationId xmlns:a16="http://schemas.microsoft.com/office/drawing/2014/main" xmlns="" id="{1F8DC1D1-BA00-1D42-89CB-5FFC24ED98D9}"/>
                  </a:ext>
                </a:extLst>
              </p:cNvPr>
              <p:cNvPicPr>
                <a:picLocks noChangeAspect="1"/>
              </p:cNvPicPr>
              <p:nvPr/>
            </p:nvPicPr>
            <p:blipFill rotWithShape="1">
              <a:blip r:embed="rId4"/>
              <a:srcRect r="69716" b="3522"/>
              <a:stretch/>
            </p:blipFill>
            <p:spPr>
              <a:xfrm>
                <a:off x="1166952" y="4065273"/>
                <a:ext cx="333466" cy="402955"/>
              </a:xfrm>
              <a:prstGeom prst="rect">
                <a:avLst/>
              </a:prstGeom>
            </p:spPr>
          </p:pic>
          <p:pic>
            <p:nvPicPr>
              <p:cNvPr id="131" name="Picture 130">
                <a:extLst>
                  <a:ext uri="{FF2B5EF4-FFF2-40B4-BE49-F238E27FC236}">
                    <a16:creationId xmlns:a16="http://schemas.microsoft.com/office/drawing/2014/main" xmlns="" id="{67A7E2CD-CA72-704E-9592-3E85AB01DECC}"/>
                  </a:ext>
                </a:extLst>
              </p:cNvPr>
              <p:cNvPicPr>
                <a:picLocks noChangeAspect="1"/>
              </p:cNvPicPr>
              <p:nvPr/>
            </p:nvPicPr>
            <p:blipFill rotWithShape="1">
              <a:blip r:embed="rId4"/>
              <a:srcRect r="69716" b="3522"/>
              <a:stretch/>
            </p:blipFill>
            <p:spPr>
              <a:xfrm>
                <a:off x="911352" y="4065273"/>
                <a:ext cx="333466" cy="402955"/>
              </a:xfrm>
              <a:prstGeom prst="rect">
                <a:avLst/>
              </a:prstGeom>
            </p:spPr>
          </p:pic>
        </p:grpSp>
      </p:grpSp>
      <p:grpSp>
        <p:nvGrpSpPr>
          <p:cNvPr id="133" name="Group 132"/>
          <p:cNvGrpSpPr/>
          <p:nvPr/>
        </p:nvGrpSpPr>
        <p:grpSpPr>
          <a:xfrm>
            <a:off x="9872865" y="3532110"/>
            <a:ext cx="1024989" cy="388789"/>
            <a:chOff x="9872865" y="3532110"/>
            <a:chExt cx="1024989" cy="388789"/>
          </a:xfrm>
        </p:grpSpPr>
        <p:pic>
          <p:nvPicPr>
            <p:cNvPr id="134" name="Picture 133">
              <a:extLst>
                <a:ext uri="{FF2B5EF4-FFF2-40B4-BE49-F238E27FC236}">
                  <a16:creationId xmlns:a16="http://schemas.microsoft.com/office/drawing/2014/main" xmlns="" id="{53484B1F-7170-DD44-97CD-B50FE5DF56A0}"/>
                </a:ext>
              </a:extLst>
            </p:cNvPr>
            <p:cNvPicPr>
              <a:picLocks noChangeAspect="1"/>
            </p:cNvPicPr>
            <p:nvPr/>
          </p:nvPicPr>
          <p:blipFill>
            <a:blip r:embed="rId5"/>
            <a:stretch>
              <a:fillRect/>
            </a:stretch>
          </p:blipFill>
          <p:spPr>
            <a:xfrm>
              <a:off x="9872865" y="3532110"/>
              <a:ext cx="1024989" cy="388789"/>
            </a:xfrm>
            <a:prstGeom prst="rect">
              <a:avLst/>
            </a:prstGeom>
          </p:spPr>
        </p:pic>
        <p:cxnSp>
          <p:nvCxnSpPr>
            <p:cNvPr id="135" name="Shape 136">
              <a:extLst>
                <a:ext uri="{FF2B5EF4-FFF2-40B4-BE49-F238E27FC236}">
                  <a16:creationId xmlns:a16="http://schemas.microsoft.com/office/drawing/2014/main" xmlns="" id="{091EB07A-85F7-5543-837C-84202746080B}"/>
                </a:ext>
              </a:extLst>
            </p:cNvPr>
            <p:cNvCxnSpPr/>
            <p:nvPr/>
          </p:nvCxnSpPr>
          <p:spPr>
            <a:xfrm flipH="1">
              <a:off x="9877258" y="3552252"/>
              <a:ext cx="269600" cy="320400"/>
            </a:xfrm>
            <a:prstGeom prst="straightConnector1">
              <a:avLst/>
            </a:prstGeom>
            <a:noFill/>
            <a:ln w="19050" cap="flat" cmpd="sng">
              <a:solidFill>
                <a:srgbClr val="FF0000"/>
              </a:solidFill>
              <a:prstDash val="solid"/>
              <a:round/>
              <a:headEnd type="none" w="lg" len="lg"/>
              <a:tailEnd type="none" w="lg" len="lg"/>
            </a:ln>
          </p:spPr>
        </p:cxnSp>
      </p:grpSp>
      <p:sp>
        <p:nvSpPr>
          <p:cNvPr id="77" name="TextBox 76">
            <a:extLst>
              <a:ext uri="{FF2B5EF4-FFF2-40B4-BE49-F238E27FC236}">
                <a16:creationId xmlns:a16="http://schemas.microsoft.com/office/drawing/2014/main" xmlns="" id="{B48B86A3-9D47-544B-B5B2-2ACB4E3212DF}"/>
              </a:ext>
            </a:extLst>
          </p:cNvPr>
          <p:cNvSpPr txBox="1"/>
          <p:nvPr/>
        </p:nvSpPr>
        <p:spPr>
          <a:xfrm>
            <a:off x="480926" y="5949754"/>
            <a:ext cx="4989474" cy="400110"/>
          </a:xfrm>
          <a:prstGeom prst="rect">
            <a:avLst/>
          </a:prstGeom>
          <a:solidFill>
            <a:schemeClr val="bg2">
              <a:lumMod val="90000"/>
            </a:schemeClr>
          </a:solidFill>
          <a:ln>
            <a:solidFill>
              <a:schemeClr val="tx1"/>
            </a:solidFill>
          </a:ln>
        </p:spPr>
        <p:txBody>
          <a:bodyPr wrap="square" rtlCol="0" anchor="ctr">
            <a:spAutoFit/>
          </a:bodyPr>
          <a:lstStyle/>
          <a:p>
            <a:r>
              <a:rPr lang="en-US" sz="2000" dirty="0"/>
              <a:t>Example in </a:t>
            </a:r>
            <a:r>
              <a:rPr lang="en-US" sz="2000" i="1" dirty="0"/>
              <a:t>perfect tempus and minor </a:t>
            </a:r>
            <a:r>
              <a:rPr lang="en-US" sz="2000" i="1" dirty="0" err="1"/>
              <a:t>prolatio</a:t>
            </a:r>
            <a:endParaRPr lang="en-US" sz="2000" i="1" dirty="0"/>
          </a:p>
        </p:txBody>
      </p:sp>
    </p:spTree>
    <p:extLst>
      <p:ext uri="{BB962C8B-B14F-4D97-AF65-F5344CB8AC3E}">
        <p14:creationId xmlns:p14="http://schemas.microsoft.com/office/powerpoint/2010/main" val="1996743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Scoring-up Tool</a:t>
            </a:r>
          </a:p>
        </p:txBody>
      </p:sp>
      <p:sp>
        <p:nvSpPr>
          <p:cNvPr id="3" name="Content Placeholder 2"/>
          <p:cNvSpPr>
            <a:spLocks noGrp="1"/>
          </p:cNvSpPr>
          <p:nvPr>
            <p:ph idx="1"/>
          </p:nvPr>
        </p:nvSpPr>
        <p:spPr>
          <a:xfrm>
            <a:off x="838200" y="1690688"/>
            <a:ext cx="10515600" cy="4486275"/>
          </a:xfrm>
        </p:spPr>
        <p:txBody>
          <a:bodyPr>
            <a:normAutofit/>
          </a:bodyPr>
          <a:lstStyle/>
          <a:p>
            <a:pPr>
              <a:lnSpc>
                <a:spcPct val="150000"/>
              </a:lnSpc>
            </a:pPr>
            <a:r>
              <a:rPr lang="en-US" dirty="0"/>
              <a:t>Deals with the context-dependent nature of mensural notation</a:t>
            </a:r>
          </a:p>
          <a:p>
            <a:pPr lvl="1">
              <a:lnSpc>
                <a:spcPct val="150000"/>
              </a:lnSpc>
            </a:pPr>
            <a:r>
              <a:rPr lang="en-US" dirty="0"/>
              <a:t>By implementing the “principles of imperfection and alteration”</a:t>
            </a:r>
          </a:p>
          <a:p>
            <a:pPr>
              <a:lnSpc>
                <a:spcPct val="150000"/>
              </a:lnSpc>
            </a:pPr>
            <a:r>
              <a:rPr lang="en-US" dirty="0"/>
              <a:t>Deals with other non-context-related features:</a:t>
            </a:r>
          </a:p>
          <a:p>
            <a:pPr lvl="1">
              <a:lnSpc>
                <a:spcPct val="150000"/>
              </a:lnSpc>
              <a:spcBef>
                <a:spcPts val="1700"/>
              </a:spcBef>
            </a:pPr>
            <a:r>
              <a:rPr lang="en-US" dirty="0"/>
              <a:t>Dots of augmentation</a:t>
            </a:r>
          </a:p>
          <a:p>
            <a:pPr lvl="1">
              <a:lnSpc>
                <a:spcPct val="150000"/>
              </a:lnSpc>
              <a:spcBef>
                <a:spcPts val="1700"/>
              </a:spcBef>
            </a:pPr>
            <a:r>
              <a:rPr lang="en-US" dirty="0"/>
              <a:t>Coloration</a:t>
            </a:r>
          </a:p>
          <a:p>
            <a:pPr>
              <a:spcBef>
                <a:spcPts val="1700"/>
              </a:spcBef>
            </a:pPr>
            <a:endParaRPr lang="en-US" dirty="0"/>
          </a:p>
        </p:txBody>
      </p:sp>
      <p:cxnSp>
        <p:nvCxnSpPr>
          <p:cNvPr id="5" name="Straight Arrow Connector 4"/>
          <p:cNvCxnSpPr/>
          <p:nvPr/>
        </p:nvCxnSpPr>
        <p:spPr>
          <a:xfrm flipV="1">
            <a:off x="4510216" y="4300149"/>
            <a:ext cx="531341" cy="6"/>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148853" y="3838484"/>
            <a:ext cx="3735656" cy="923330"/>
          </a:xfrm>
          <a:prstGeom prst="rect">
            <a:avLst/>
          </a:prstGeom>
          <a:noFill/>
          <a:ln w="19050">
            <a:solidFill>
              <a:srgbClr val="C00000"/>
            </a:solidFill>
          </a:ln>
        </p:spPr>
        <p:txBody>
          <a:bodyPr wrap="square" rtlCol="0">
            <a:spAutoFit/>
          </a:bodyPr>
          <a:lstStyle/>
          <a:p>
            <a:pPr algn="ctr"/>
            <a:r>
              <a:rPr lang="en-US" b="1" dirty="0"/>
              <a:t>When?</a:t>
            </a:r>
          </a:p>
          <a:p>
            <a:pPr algn="ctr"/>
            <a:r>
              <a:rPr lang="en-US" dirty="0"/>
              <a:t>Distinguish between “dots of division” and “dots of augmentation”</a:t>
            </a:r>
          </a:p>
        </p:txBody>
      </p:sp>
      <p:sp>
        <p:nvSpPr>
          <p:cNvPr id="4" name="Slide Number Placeholder 3"/>
          <p:cNvSpPr>
            <a:spLocks noGrp="1"/>
          </p:cNvSpPr>
          <p:nvPr>
            <p:ph type="sldNum" sz="quarter" idx="12"/>
          </p:nvPr>
        </p:nvSpPr>
        <p:spPr/>
        <p:txBody>
          <a:bodyPr/>
          <a:lstStyle/>
          <a:p>
            <a:fld id="{669D0A19-ECB0-1B4B-B8D3-F4B6C0AE6EF8}" type="slidenum">
              <a:rPr lang="en-US" smtClean="0"/>
              <a:t>18</a:t>
            </a:fld>
            <a:endParaRPr lang="en-US"/>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b="6096"/>
          <a:stretch/>
        </p:blipFill>
        <p:spPr>
          <a:xfrm>
            <a:off x="8985733" y="3075848"/>
            <a:ext cx="2266842" cy="1685966"/>
          </a:xfrm>
          <a:prstGeom prst="rect">
            <a:avLst/>
          </a:prstGeom>
        </p:spPr>
      </p:pic>
      <p:grpSp>
        <p:nvGrpSpPr>
          <p:cNvPr id="28" name="Group 27">
            <a:extLst>
              <a:ext uri="{FF2B5EF4-FFF2-40B4-BE49-F238E27FC236}">
                <a16:creationId xmlns:a16="http://schemas.microsoft.com/office/drawing/2014/main" xmlns="" id="{815CEA34-D0CF-C142-93B8-B2923659B4E0}"/>
              </a:ext>
            </a:extLst>
          </p:cNvPr>
          <p:cNvGrpSpPr/>
          <p:nvPr/>
        </p:nvGrpSpPr>
        <p:grpSpPr>
          <a:xfrm>
            <a:off x="8985733" y="4258860"/>
            <a:ext cx="2020439" cy="1119052"/>
            <a:chOff x="8985733" y="4258860"/>
            <a:chExt cx="2020439" cy="1119052"/>
          </a:xfrm>
        </p:grpSpPr>
        <p:sp>
          <p:nvSpPr>
            <p:cNvPr id="25" name="Bent Arrow 24">
              <a:extLst>
                <a:ext uri="{FF2B5EF4-FFF2-40B4-BE49-F238E27FC236}">
                  <a16:creationId xmlns:a16="http://schemas.microsoft.com/office/drawing/2014/main" xmlns="" id="{CF649540-999C-B447-B5F9-C006C971989E}"/>
                </a:ext>
              </a:extLst>
            </p:cNvPr>
            <p:cNvSpPr/>
            <p:nvPr/>
          </p:nvSpPr>
          <p:spPr>
            <a:xfrm rot="5400000" flipH="1">
              <a:off x="10192077" y="4455328"/>
              <a:ext cx="1010564" cy="617627"/>
            </a:xfrm>
            <a:prstGeom prst="bentArrow">
              <a:avLst>
                <a:gd name="adj1" fmla="val 21396"/>
                <a:gd name="adj2" fmla="val 25000"/>
                <a:gd name="adj3" fmla="val 25000"/>
                <a:gd name="adj4" fmla="val 58168"/>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sp>
          <p:nvSpPr>
            <p:cNvPr id="12" name="TextBox 11">
              <a:extLst>
                <a:ext uri="{FF2B5EF4-FFF2-40B4-BE49-F238E27FC236}">
                  <a16:creationId xmlns:a16="http://schemas.microsoft.com/office/drawing/2014/main" xmlns="" id="{108EE846-1C3E-B749-ABF0-5C214A4A0BCA}"/>
                </a:ext>
              </a:extLst>
            </p:cNvPr>
            <p:cNvSpPr txBox="1"/>
            <p:nvPr/>
          </p:nvSpPr>
          <p:spPr>
            <a:xfrm>
              <a:off x="8985733" y="4977802"/>
              <a:ext cx="1681038" cy="40011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none" rtlCol="0" anchor="ctr">
              <a:spAutoFit/>
            </a:bodyPr>
            <a:lstStyle/>
            <a:p>
              <a:r>
                <a:rPr lang="en-US" sz="2000" b="1" dirty="0">
                  <a:solidFill>
                    <a:schemeClr val="bg2">
                      <a:lumMod val="25000"/>
                    </a:schemeClr>
                  </a:solidFill>
                </a:rPr>
                <a:t>augmentation</a:t>
              </a:r>
            </a:p>
          </p:txBody>
        </p:sp>
      </p:grpSp>
      <p:grpSp>
        <p:nvGrpSpPr>
          <p:cNvPr id="27" name="Group 26">
            <a:extLst>
              <a:ext uri="{FF2B5EF4-FFF2-40B4-BE49-F238E27FC236}">
                <a16:creationId xmlns:a16="http://schemas.microsoft.com/office/drawing/2014/main" xmlns="" id="{FC143E39-CC44-3343-A4C0-FFDEE9697EFA}"/>
              </a:ext>
            </a:extLst>
          </p:cNvPr>
          <p:cNvGrpSpPr/>
          <p:nvPr/>
        </p:nvGrpSpPr>
        <p:grpSpPr>
          <a:xfrm>
            <a:off x="9376382" y="4054978"/>
            <a:ext cx="1012163" cy="695478"/>
            <a:chOff x="9376382" y="4054978"/>
            <a:chExt cx="1012163" cy="695478"/>
          </a:xfrm>
        </p:grpSpPr>
        <p:sp>
          <p:nvSpPr>
            <p:cNvPr id="26" name="Bent Arrow 25">
              <a:extLst>
                <a:ext uri="{FF2B5EF4-FFF2-40B4-BE49-F238E27FC236}">
                  <a16:creationId xmlns:a16="http://schemas.microsoft.com/office/drawing/2014/main" xmlns="" id="{8AA0A7C9-BADF-5741-97ED-87CDED8AD6DD}"/>
                </a:ext>
              </a:extLst>
            </p:cNvPr>
            <p:cNvSpPr/>
            <p:nvPr/>
          </p:nvSpPr>
          <p:spPr>
            <a:xfrm rot="7421750" flipH="1" flipV="1">
              <a:off x="9423169" y="4008191"/>
              <a:ext cx="504360" cy="597933"/>
            </a:xfrm>
            <a:prstGeom prst="bentArrow">
              <a:avLst>
                <a:gd name="adj1" fmla="val 21396"/>
                <a:gd name="adj2" fmla="val 25000"/>
                <a:gd name="adj3" fmla="val 25000"/>
                <a:gd name="adj4" fmla="val 8569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xmlns="" id="{75BD371B-452D-4041-ACEE-F9FD7B8683A3}"/>
                </a:ext>
              </a:extLst>
            </p:cNvPr>
            <p:cNvSpPr txBox="1"/>
            <p:nvPr/>
          </p:nvSpPr>
          <p:spPr>
            <a:xfrm>
              <a:off x="9378332" y="4350346"/>
              <a:ext cx="1010213" cy="40011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none" rtlCol="0" anchor="ctr">
              <a:spAutoFit/>
            </a:bodyPr>
            <a:lstStyle/>
            <a:p>
              <a:r>
                <a:rPr lang="en-US" sz="2000" b="1" dirty="0">
                  <a:solidFill>
                    <a:schemeClr val="bg2">
                      <a:lumMod val="25000"/>
                    </a:schemeClr>
                  </a:solidFill>
                  <a:highlight>
                    <a:srgbClr val="ED7D31"/>
                  </a:highlight>
                </a:rPr>
                <a:t>division</a:t>
              </a:r>
            </a:p>
          </p:txBody>
        </p:sp>
      </p:grpSp>
    </p:spTree>
    <p:extLst>
      <p:ext uri="{BB962C8B-B14F-4D97-AF65-F5344CB8AC3E}">
        <p14:creationId xmlns:p14="http://schemas.microsoft.com/office/powerpoint/2010/main" val="340855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Righ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Scoring-up Tool</a:t>
            </a:r>
          </a:p>
        </p:txBody>
      </p:sp>
      <p:sp>
        <p:nvSpPr>
          <p:cNvPr id="3" name="Content Placeholder 2"/>
          <p:cNvSpPr>
            <a:spLocks noGrp="1"/>
          </p:cNvSpPr>
          <p:nvPr>
            <p:ph idx="1"/>
          </p:nvPr>
        </p:nvSpPr>
        <p:spPr>
          <a:xfrm>
            <a:off x="838200" y="1690688"/>
            <a:ext cx="10515600" cy="4486275"/>
          </a:xfrm>
        </p:spPr>
        <p:txBody>
          <a:bodyPr>
            <a:normAutofit/>
          </a:bodyPr>
          <a:lstStyle/>
          <a:p>
            <a:pPr>
              <a:lnSpc>
                <a:spcPct val="150000"/>
              </a:lnSpc>
            </a:pPr>
            <a:r>
              <a:rPr lang="en-US" dirty="0"/>
              <a:t>Deals with the context-dependent nature of mensural notation</a:t>
            </a:r>
          </a:p>
          <a:p>
            <a:pPr lvl="1">
              <a:lnSpc>
                <a:spcPct val="150000"/>
              </a:lnSpc>
            </a:pPr>
            <a:r>
              <a:rPr lang="en-US" dirty="0"/>
              <a:t>By implementing the “principles of imperfection and alteration”</a:t>
            </a:r>
          </a:p>
          <a:p>
            <a:pPr>
              <a:lnSpc>
                <a:spcPct val="150000"/>
              </a:lnSpc>
            </a:pPr>
            <a:r>
              <a:rPr lang="en-US" dirty="0"/>
              <a:t>Deals with other non-context-related features:</a:t>
            </a:r>
          </a:p>
          <a:p>
            <a:pPr lvl="1">
              <a:lnSpc>
                <a:spcPct val="150000"/>
              </a:lnSpc>
              <a:spcBef>
                <a:spcPts val="1700"/>
              </a:spcBef>
            </a:pPr>
            <a:r>
              <a:rPr lang="en-US" dirty="0"/>
              <a:t>Dots of augmentation</a:t>
            </a:r>
          </a:p>
          <a:p>
            <a:pPr lvl="1">
              <a:lnSpc>
                <a:spcPct val="150000"/>
              </a:lnSpc>
              <a:spcBef>
                <a:spcPts val="1700"/>
              </a:spcBef>
            </a:pPr>
            <a:r>
              <a:rPr lang="en-US" dirty="0"/>
              <a:t>Coloration</a:t>
            </a:r>
          </a:p>
          <a:p>
            <a:pPr>
              <a:spcBef>
                <a:spcPts val="1700"/>
              </a:spcBef>
            </a:pPr>
            <a:endParaRPr lang="en-US" dirty="0"/>
          </a:p>
        </p:txBody>
      </p:sp>
      <p:cxnSp>
        <p:nvCxnSpPr>
          <p:cNvPr id="5" name="Straight Arrow Connector 4"/>
          <p:cNvCxnSpPr/>
          <p:nvPr/>
        </p:nvCxnSpPr>
        <p:spPr>
          <a:xfrm flipV="1">
            <a:off x="4510216" y="4300149"/>
            <a:ext cx="531341" cy="6"/>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3089189" y="5066270"/>
            <a:ext cx="1952368" cy="4120"/>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148853" y="3838484"/>
            <a:ext cx="3735656" cy="923330"/>
          </a:xfrm>
          <a:prstGeom prst="rect">
            <a:avLst/>
          </a:prstGeom>
          <a:noFill/>
          <a:ln w="19050">
            <a:solidFill>
              <a:srgbClr val="C00000"/>
            </a:solidFill>
          </a:ln>
        </p:spPr>
        <p:txBody>
          <a:bodyPr wrap="square" rtlCol="0">
            <a:spAutoFit/>
          </a:bodyPr>
          <a:lstStyle/>
          <a:p>
            <a:pPr algn="ctr"/>
            <a:r>
              <a:rPr lang="en-US" b="1" dirty="0"/>
              <a:t>When?</a:t>
            </a:r>
          </a:p>
          <a:p>
            <a:pPr algn="ctr"/>
            <a:r>
              <a:rPr lang="en-US" dirty="0"/>
              <a:t>Distinguish between “dots of division” and “dots of augmentation”</a:t>
            </a:r>
          </a:p>
        </p:txBody>
      </p:sp>
      <p:sp>
        <p:nvSpPr>
          <p:cNvPr id="14" name="TextBox 13"/>
          <p:cNvSpPr txBox="1"/>
          <p:nvPr/>
        </p:nvSpPr>
        <p:spPr>
          <a:xfrm>
            <a:off x="5148854" y="4881604"/>
            <a:ext cx="4847762" cy="369332"/>
          </a:xfrm>
          <a:prstGeom prst="rect">
            <a:avLst/>
          </a:prstGeom>
          <a:noFill/>
          <a:ln w="19050">
            <a:solidFill>
              <a:srgbClr val="C00000"/>
            </a:solidFill>
          </a:ln>
        </p:spPr>
        <p:txBody>
          <a:bodyPr wrap="square" rtlCol="0">
            <a:spAutoFit/>
          </a:bodyPr>
          <a:lstStyle/>
          <a:p>
            <a:pPr algn="ctr"/>
            <a:r>
              <a:rPr lang="en-US" b="1" dirty="0"/>
              <a:t>When does coloration affect the note value?</a:t>
            </a:r>
          </a:p>
        </p:txBody>
      </p:sp>
      <p:sp>
        <p:nvSpPr>
          <p:cNvPr id="4" name="Slide Number Placeholder 3"/>
          <p:cNvSpPr>
            <a:spLocks noGrp="1"/>
          </p:cNvSpPr>
          <p:nvPr>
            <p:ph type="sldNum" sz="quarter" idx="12"/>
          </p:nvPr>
        </p:nvSpPr>
        <p:spPr/>
        <p:txBody>
          <a:bodyPr/>
          <a:lstStyle/>
          <a:p>
            <a:fld id="{669D0A19-ECB0-1B4B-B8D3-F4B6C0AE6EF8}" type="slidenum">
              <a:rPr lang="en-US" smtClean="0"/>
              <a:t>19</a:t>
            </a:fld>
            <a:endParaRPr lang="en-US"/>
          </a:p>
        </p:txBody>
      </p:sp>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b="13442"/>
          <a:stretch/>
        </p:blipFill>
        <p:spPr>
          <a:xfrm>
            <a:off x="9352210" y="2959365"/>
            <a:ext cx="1900365" cy="1818065"/>
          </a:xfrm>
          <a:prstGeom prst="rect">
            <a:avLst/>
          </a:prstGeom>
        </p:spPr>
      </p:pic>
      <p:grpSp>
        <p:nvGrpSpPr>
          <p:cNvPr id="11" name="Group 10">
            <a:extLst>
              <a:ext uri="{FF2B5EF4-FFF2-40B4-BE49-F238E27FC236}">
                <a16:creationId xmlns:a16="http://schemas.microsoft.com/office/drawing/2014/main" xmlns="" id="{D1BB520D-46B2-A940-87B6-3F3590A78ED1}"/>
              </a:ext>
            </a:extLst>
          </p:cNvPr>
          <p:cNvGrpSpPr/>
          <p:nvPr/>
        </p:nvGrpSpPr>
        <p:grpSpPr>
          <a:xfrm>
            <a:off x="8595906" y="4338766"/>
            <a:ext cx="1934390" cy="846095"/>
            <a:chOff x="8560923" y="4494507"/>
            <a:chExt cx="1934390" cy="846095"/>
          </a:xfrm>
        </p:grpSpPr>
        <p:sp>
          <p:nvSpPr>
            <p:cNvPr id="12" name="Bent Arrow 11">
              <a:extLst>
                <a:ext uri="{FF2B5EF4-FFF2-40B4-BE49-F238E27FC236}">
                  <a16:creationId xmlns:a16="http://schemas.microsoft.com/office/drawing/2014/main" xmlns="" id="{A08D7EB4-9515-E84B-8A69-A5BFEA9A7669}"/>
                </a:ext>
              </a:extLst>
            </p:cNvPr>
            <p:cNvSpPr/>
            <p:nvPr/>
          </p:nvSpPr>
          <p:spPr>
            <a:xfrm rot="5400000" flipH="1">
              <a:off x="9864721" y="4591418"/>
              <a:ext cx="727504" cy="533681"/>
            </a:xfrm>
            <a:prstGeom prst="bentArrow">
              <a:avLst>
                <a:gd name="adj1" fmla="val 21396"/>
                <a:gd name="adj2" fmla="val 25000"/>
                <a:gd name="adj3" fmla="val 25000"/>
                <a:gd name="adj4" fmla="val 58168"/>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solidFill>
                  <a:schemeClr val="tx1"/>
                </a:solidFill>
              </a:endParaRPr>
            </a:p>
          </p:txBody>
        </p:sp>
        <p:sp>
          <p:nvSpPr>
            <p:cNvPr id="13" name="TextBox 12">
              <a:extLst>
                <a:ext uri="{FF2B5EF4-FFF2-40B4-BE49-F238E27FC236}">
                  <a16:creationId xmlns:a16="http://schemas.microsoft.com/office/drawing/2014/main" xmlns="" id="{B0CAB900-D6E3-1446-8C30-B49737143FC8}"/>
                </a:ext>
              </a:extLst>
            </p:cNvPr>
            <p:cNvSpPr txBox="1"/>
            <p:nvPr/>
          </p:nvSpPr>
          <p:spPr>
            <a:xfrm>
              <a:off x="8560923" y="4940492"/>
              <a:ext cx="1681038" cy="40011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wrap="none" rtlCol="0" anchor="ctr">
              <a:spAutoFit/>
            </a:bodyPr>
            <a:lstStyle/>
            <a:p>
              <a:r>
                <a:rPr lang="en-US" sz="2000" b="1" dirty="0">
                  <a:solidFill>
                    <a:schemeClr val="bg2">
                      <a:lumMod val="25000"/>
                    </a:schemeClr>
                  </a:solidFill>
                </a:rPr>
                <a:t>augmentation</a:t>
              </a:r>
            </a:p>
          </p:txBody>
        </p:sp>
      </p:grpSp>
      <p:grpSp>
        <p:nvGrpSpPr>
          <p:cNvPr id="15" name="Group 14">
            <a:extLst>
              <a:ext uri="{FF2B5EF4-FFF2-40B4-BE49-F238E27FC236}">
                <a16:creationId xmlns:a16="http://schemas.microsoft.com/office/drawing/2014/main" xmlns="" id="{581A89A6-75B5-0A42-83CE-CFFAC8328DAE}"/>
              </a:ext>
            </a:extLst>
          </p:cNvPr>
          <p:cNvGrpSpPr/>
          <p:nvPr/>
        </p:nvGrpSpPr>
        <p:grpSpPr>
          <a:xfrm>
            <a:off x="8610600" y="3127543"/>
            <a:ext cx="1370518" cy="665109"/>
            <a:chOff x="8202039" y="4402197"/>
            <a:chExt cx="1370518" cy="665109"/>
          </a:xfrm>
        </p:grpSpPr>
        <p:sp>
          <p:nvSpPr>
            <p:cNvPr id="16" name="Bent Arrow 15">
              <a:extLst>
                <a:ext uri="{FF2B5EF4-FFF2-40B4-BE49-F238E27FC236}">
                  <a16:creationId xmlns:a16="http://schemas.microsoft.com/office/drawing/2014/main" xmlns="" id="{4131466E-9E57-0346-99DE-34666110B309}"/>
                </a:ext>
              </a:extLst>
            </p:cNvPr>
            <p:cNvSpPr/>
            <p:nvPr/>
          </p:nvSpPr>
          <p:spPr>
            <a:xfrm rot="16200000" flipH="1" flipV="1">
              <a:off x="8996850" y="4491598"/>
              <a:ext cx="507008" cy="644407"/>
            </a:xfrm>
            <a:prstGeom prst="bentArrow">
              <a:avLst>
                <a:gd name="adj1" fmla="val 21396"/>
                <a:gd name="adj2" fmla="val 25000"/>
                <a:gd name="adj3" fmla="val 25000"/>
                <a:gd name="adj4" fmla="val 750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solidFill>
                  <a:schemeClr val="tx1"/>
                </a:solidFill>
              </a:endParaRPr>
            </a:p>
          </p:txBody>
        </p:sp>
        <p:sp>
          <p:nvSpPr>
            <p:cNvPr id="17" name="TextBox 16">
              <a:extLst>
                <a:ext uri="{FF2B5EF4-FFF2-40B4-BE49-F238E27FC236}">
                  <a16:creationId xmlns:a16="http://schemas.microsoft.com/office/drawing/2014/main" xmlns="" id="{EA0A533B-34AB-994F-AD4A-F7FF0CB4890F}"/>
                </a:ext>
              </a:extLst>
            </p:cNvPr>
            <p:cNvSpPr txBox="1"/>
            <p:nvPr/>
          </p:nvSpPr>
          <p:spPr>
            <a:xfrm>
              <a:off x="8202039" y="4402197"/>
              <a:ext cx="1010213" cy="40011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none" rtlCol="0" anchor="ctr">
              <a:spAutoFit/>
            </a:bodyPr>
            <a:lstStyle/>
            <a:p>
              <a:r>
                <a:rPr lang="en-US" sz="2000" b="1" dirty="0">
                  <a:solidFill>
                    <a:schemeClr val="bg2">
                      <a:lumMod val="25000"/>
                    </a:schemeClr>
                  </a:solidFill>
                  <a:highlight>
                    <a:srgbClr val="ED7D31"/>
                  </a:highlight>
                </a:rPr>
                <a:t>division</a:t>
              </a:r>
            </a:p>
          </p:txBody>
        </p:sp>
      </p:grpSp>
    </p:spTree>
    <p:extLst>
      <p:ext uri="{BB962C8B-B14F-4D97-AF65-F5344CB8AC3E}">
        <p14:creationId xmlns:p14="http://schemas.microsoft.com/office/powerpoint/2010/main" val="2578295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8" presetClass="entr" presetSubtype="6"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strips(downRight)">
                                      <p:cBhvr>
                                        <p:cTn id="15" dur="500"/>
                                        <p:tgtEl>
                                          <p:spTgt spid="6"/>
                                        </p:tgtEl>
                                      </p:cBhvr>
                                    </p:animEffect>
                                  </p:childTnLst>
                                </p:cTn>
                              </p:par>
                              <p:par>
                                <p:cTn id="16" presetID="1" presetClass="exit" presetSubtype="0" fill="hold" nodeType="withEffect">
                                  <p:stCondLst>
                                    <p:cond delay="0"/>
                                  </p:stCondLst>
                                  <p:childTnLst>
                                    <p:set>
                                      <p:cBhvr>
                                        <p:cTn id="17" dur="1" fill="hold">
                                          <p:stCondLst>
                                            <p:cond delay="0"/>
                                          </p:stCondLst>
                                        </p:cTn>
                                        <p:tgtEl>
                                          <p:spTgt spid="10"/>
                                        </p:tgtEl>
                                        <p:attrNameLst>
                                          <p:attrName>style.visibility</p:attrName>
                                        </p:attrNameLst>
                                      </p:cBhvr>
                                      <p:to>
                                        <p:strVal val="hidden"/>
                                      </p:to>
                                    </p:set>
                                  </p:childTnLst>
                                </p:cTn>
                              </p:par>
                              <p:par>
                                <p:cTn id="18" presetID="1" presetClass="exit" presetSubtype="0" fill="hold" nodeType="withEffect">
                                  <p:stCondLst>
                                    <p:cond delay="0"/>
                                  </p:stCondLst>
                                  <p:childTnLst>
                                    <p:set>
                                      <p:cBhvr>
                                        <p:cTn id="19" dur="1" fill="hold">
                                          <p:stCondLst>
                                            <p:cond delay="0"/>
                                          </p:stCondLst>
                                        </p:cTn>
                                        <p:tgtEl>
                                          <p:spTgt spid="15"/>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11"/>
                                        </p:tgtEl>
                                        <p:attrNameLst>
                                          <p:attrName>style.visibility</p:attrName>
                                        </p:attrNameLst>
                                      </p:cBhvr>
                                      <p:to>
                                        <p:strVal val="hidden"/>
                                      </p:to>
                                    </p:se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14" name="Picture 13">
            <a:extLst>
              <a:ext uri="{FF2B5EF4-FFF2-40B4-BE49-F238E27FC236}">
                <a16:creationId xmlns:a16="http://schemas.microsoft.com/office/drawing/2014/main" xmlns="" id="{4A9B933F-C840-7E46-B9E8-788587EDAAAE}"/>
              </a:ext>
            </a:extLst>
          </p:cNvPr>
          <p:cNvPicPr>
            <a:picLocks noChangeAspect="1"/>
          </p:cNvPicPr>
          <p:nvPr/>
        </p:nvPicPr>
        <p:blipFill rotWithShape="1">
          <a:blip r:embed="rId3"/>
          <a:srcRect b="1513"/>
          <a:stretch/>
        </p:blipFill>
        <p:spPr>
          <a:xfrm>
            <a:off x="1684186" y="257275"/>
            <a:ext cx="8983522" cy="6190020"/>
          </a:xfrm>
          <a:prstGeom prst="rect">
            <a:avLst/>
          </a:prstGeom>
        </p:spPr>
      </p:pic>
      <p:sp>
        <p:nvSpPr>
          <p:cNvPr id="2" name="Slide Number Placeholder 1"/>
          <p:cNvSpPr>
            <a:spLocks noGrp="1"/>
          </p:cNvSpPr>
          <p:nvPr>
            <p:ph type="sldNum" idx="12"/>
          </p:nvPr>
        </p:nvSpPr>
        <p:spPr/>
        <p:txBody>
          <a:bodyPr/>
          <a:lstStyle/>
          <a:p>
            <a:fld id="{00000000-1234-1234-1234-123412341234}" type="slidenum">
              <a:rPr lang="en" smtClean="0"/>
              <a:pPr/>
              <a:t>2</a:t>
            </a:fld>
            <a:endParaRPr lang="en"/>
          </a:p>
        </p:txBody>
      </p:sp>
      <p:sp>
        <p:nvSpPr>
          <p:cNvPr id="17" name="Rectangle 16"/>
          <p:cNvSpPr/>
          <p:nvPr/>
        </p:nvSpPr>
        <p:spPr>
          <a:xfrm>
            <a:off x="6214857" y="3348170"/>
            <a:ext cx="3873522" cy="222644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214857" y="644578"/>
            <a:ext cx="3873522" cy="26548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263515" y="644577"/>
            <a:ext cx="3912432" cy="2886899"/>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xmlns="" id="{6EF206B3-4F1A-E542-94DF-D5B3858340EC}"/>
              </a:ext>
            </a:extLst>
          </p:cNvPr>
          <p:cNvSpPr txBox="1"/>
          <p:nvPr/>
        </p:nvSpPr>
        <p:spPr>
          <a:xfrm>
            <a:off x="438443" y="812460"/>
            <a:ext cx="1247539" cy="400110"/>
          </a:xfrm>
          <a:prstGeom prst="rect">
            <a:avLst/>
          </a:prstGeom>
          <a:noFill/>
        </p:spPr>
        <p:txBody>
          <a:bodyPr wrap="square" rtlCol="0" anchor="ctr">
            <a:spAutoFit/>
          </a:bodyPr>
          <a:lstStyle/>
          <a:p>
            <a:pPr algn="ctr"/>
            <a:r>
              <a:rPr lang="en-US" sz="2000" b="1" dirty="0" err="1">
                <a:solidFill>
                  <a:srgbClr val="0070C0"/>
                </a:solidFill>
              </a:rPr>
              <a:t>Superius</a:t>
            </a:r>
            <a:endParaRPr lang="en-US" sz="2000" b="1" dirty="0">
              <a:solidFill>
                <a:srgbClr val="0070C0"/>
              </a:solidFill>
            </a:endParaRPr>
          </a:p>
        </p:txBody>
      </p:sp>
      <p:sp>
        <p:nvSpPr>
          <p:cNvPr id="20" name="TextBox 19">
            <a:extLst>
              <a:ext uri="{FF2B5EF4-FFF2-40B4-BE49-F238E27FC236}">
                <a16:creationId xmlns:a16="http://schemas.microsoft.com/office/drawing/2014/main" xmlns="" id="{D393E48A-8F73-2A4D-838A-7F7CE7E7163A}"/>
              </a:ext>
            </a:extLst>
          </p:cNvPr>
          <p:cNvSpPr txBox="1"/>
          <p:nvPr/>
        </p:nvSpPr>
        <p:spPr>
          <a:xfrm>
            <a:off x="10541010" y="812460"/>
            <a:ext cx="1247539" cy="400110"/>
          </a:xfrm>
          <a:prstGeom prst="rect">
            <a:avLst/>
          </a:prstGeom>
          <a:noFill/>
        </p:spPr>
        <p:txBody>
          <a:bodyPr wrap="square" rtlCol="0" anchor="ctr">
            <a:spAutoFit/>
          </a:bodyPr>
          <a:lstStyle/>
          <a:p>
            <a:pPr algn="ctr"/>
            <a:r>
              <a:rPr lang="en-US" sz="2000" b="1" dirty="0">
                <a:solidFill>
                  <a:srgbClr val="FF0000"/>
                </a:solidFill>
              </a:rPr>
              <a:t>Tenor</a:t>
            </a:r>
          </a:p>
        </p:txBody>
      </p:sp>
      <p:sp>
        <p:nvSpPr>
          <p:cNvPr id="21" name="TextBox 20">
            <a:extLst>
              <a:ext uri="{FF2B5EF4-FFF2-40B4-BE49-F238E27FC236}">
                <a16:creationId xmlns:a16="http://schemas.microsoft.com/office/drawing/2014/main" xmlns="" id="{3D890E63-89C2-E445-B204-33246EE440BE}"/>
              </a:ext>
            </a:extLst>
          </p:cNvPr>
          <p:cNvSpPr txBox="1"/>
          <p:nvPr/>
        </p:nvSpPr>
        <p:spPr>
          <a:xfrm>
            <a:off x="10541010" y="3499848"/>
            <a:ext cx="1581719" cy="400110"/>
          </a:xfrm>
          <a:prstGeom prst="rect">
            <a:avLst/>
          </a:prstGeom>
          <a:noFill/>
        </p:spPr>
        <p:txBody>
          <a:bodyPr wrap="square" rtlCol="0" anchor="ctr">
            <a:spAutoFit/>
          </a:bodyPr>
          <a:lstStyle/>
          <a:p>
            <a:pPr algn="ctr"/>
            <a:r>
              <a:rPr lang="en-US" sz="2000" b="1" dirty="0" err="1">
                <a:solidFill>
                  <a:srgbClr val="00B050"/>
                </a:solidFill>
              </a:rPr>
              <a:t>Contratenor</a:t>
            </a:r>
            <a:endParaRPr lang="en-US" sz="2000" b="1" dirty="0">
              <a:solidFill>
                <a:srgbClr val="00B050"/>
              </a:solidFill>
            </a:endParaRPr>
          </a:p>
        </p:txBody>
      </p:sp>
      <p:sp>
        <p:nvSpPr>
          <p:cNvPr id="3" name="TextBox 2">
            <a:extLst>
              <a:ext uri="{FF2B5EF4-FFF2-40B4-BE49-F238E27FC236}">
                <a16:creationId xmlns:a16="http://schemas.microsoft.com/office/drawing/2014/main" xmlns="" id="{C0511F18-3568-7245-A318-4510A3994099}"/>
              </a:ext>
            </a:extLst>
          </p:cNvPr>
          <p:cNvSpPr txBox="1"/>
          <p:nvPr/>
        </p:nvSpPr>
        <p:spPr>
          <a:xfrm>
            <a:off x="2432650" y="5640431"/>
            <a:ext cx="7655730" cy="677108"/>
          </a:xfrm>
          <a:prstGeom prst="rect">
            <a:avLst/>
          </a:prstGeom>
          <a:noFill/>
        </p:spPr>
        <p:txBody>
          <a:bodyPr wrap="square" rtlCol="0">
            <a:spAutoFit/>
          </a:bodyPr>
          <a:lstStyle/>
          <a:p>
            <a:pPr algn="ctr"/>
            <a:r>
              <a:rPr lang="en-US" sz="2000" b="1" dirty="0" err="1"/>
              <a:t>Beinecke</a:t>
            </a:r>
            <a:r>
              <a:rPr lang="en-US" sz="2000" b="1" dirty="0"/>
              <a:t> Rare Book &amp; Manuscript Library</a:t>
            </a:r>
          </a:p>
          <a:p>
            <a:pPr algn="ctr"/>
            <a:r>
              <a:rPr lang="en-US" dirty="0"/>
              <a:t>Mellon Chansonnier (MS 91), 25v-26r</a:t>
            </a:r>
          </a:p>
        </p:txBody>
      </p:sp>
    </p:spTree>
    <p:extLst>
      <p:ext uri="{BB962C8B-B14F-4D97-AF65-F5344CB8AC3E}">
        <p14:creationId xmlns:p14="http://schemas.microsoft.com/office/powerpoint/2010/main" val="770561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6" grpId="0"/>
      <p:bldP spid="20" grpId="0"/>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Bent Arrow 47">
            <a:extLst>
              <a:ext uri="{FF2B5EF4-FFF2-40B4-BE49-F238E27FC236}">
                <a16:creationId xmlns:a16="http://schemas.microsoft.com/office/drawing/2014/main" xmlns="" id="{DE3663E8-750C-844B-9989-26AECC393266}"/>
              </a:ext>
            </a:extLst>
          </p:cNvPr>
          <p:cNvSpPr/>
          <p:nvPr/>
        </p:nvSpPr>
        <p:spPr>
          <a:xfrm rot="18630732" flipH="1" flipV="1">
            <a:off x="9708751" y="3325355"/>
            <a:ext cx="1721212" cy="2269457"/>
          </a:xfrm>
          <a:prstGeom prst="bentArrow">
            <a:avLst>
              <a:gd name="adj1" fmla="val 15490"/>
              <a:gd name="adj2" fmla="val 15972"/>
              <a:gd name="adj3" fmla="val 25000"/>
              <a:gd name="adj4" fmla="val 7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p:cNvSpPr/>
          <p:nvPr/>
        </p:nvSpPr>
        <p:spPr>
          <a:xfrm>
            <a:off x="2297367" y="2857503"/>
            <a:ext cx="1366053" cy="1477328"/>
          </a:xfrm>
          <a:prstGeom prst="rect">
            <a:avLst/>
          </a:prstGeom>
          <a:ln>
            <a:solidFill>
              <a:schemeClr val="bg2">
                <a:lumMod val="50000"/>
              </a:schemeClr>
            </a:solidFill>
          </a:ln>
        </p:spPr>
        <p:txBody>
          <a:bodyPr wrap="square">
            <a:spAutoFit/>
          </a:bodyPr>
          <a:lstStyle/>
          <a:p>
            <a:pPr algn="ctr" fontAlgn="ctr"/>
            <a:endParaRPr lang="en-US" sz="500" b="1" i="0" u="none" strike="noStrike" dirty="0">
              <a:solidFill>
                <a:srgbClr val="000000"/>
              </a:solidFill>
              <a:effectLst/>
              <a:latin typeface="Arial" charset="0"/>
            </a:endParaRPr>
          </a:p>
          <a:p>
            <a:pPr algn="ctr" fontAlgn="ctr"/>
            <a:r>
              <a:rPr lang="en-US" b="1" i="0" u="none" strike="noStrike" dirty="0">
                <a:solidFill>
                  <a:srgbClr val="000000"/>
                </a:solidFill>
                <a:effectLst/>
                <a:latin typeface="Arial" charset="0"/>
              </a:rPr>
              <a:t>Mensural MEI file</a:t>
            </a:r>
          </a:p>
          <a:p>
            <a:pPr algn="ctr" fontAlgn="ctr"/>
            <a:r>
              <a:rPr lang="en-US" b="1" dirty="0">
                <a:solidFill>
                  <a:srgbClr val="000000"/>
                </a:solidFill>
                <a:latin typeface="Arial" charset="0"/>
              </a:rPr>
              <a:t>________</a:t>
            </a:r>
          </a:p>
          <a:p>
            <a:pPr algn="ctr" fontAlgn="ctr"/>
            <a:r>
              <a:rPr lang="en-US" b="1" dirty="0">
                <a:solidFill>
                  <a:srgbClr val="000000"/>
                </a:solidFill>
                <a:latin typeface="Arial" charset="0"/>
              </a:rPr>
              <a:t>________</a:t>
            </a:r>
            <a:endParaRPr lang="en-US" dirty="0"/>
          </a:p>
          <a:p>
            <a:pPr algn="ctr" fontAlgn="ctr"/>
            <a:endParaRPr lang="en-US" sz="1200" dirty="0">
              <a:solidFill>
                <a:srgbClr val="000000"/>
              </a:solidFill>
              <a:latin typeface="Arial" charset="0"/>
            </a:endParaRPr>
          </a:p>
        </p:txBody>
      </p:sp>
      <p:sp>
        <p:nvSpPr>
          <p:cNvPr id="7" name="Rectangle 6"/>
          <p:cNvSpPr/>
          <p:nvPr/>
        </p:nvSpPr>
        <p:spPr>
          <a:xfrm>
            <a:off x="4688090" y="1081027"/>
            <a:ext cx="2584174" cy="512869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200" dirty="0"/>
              <a:t>Scoring-up</a:t>
            </a:r>
          </a:p>
          <a:p>
            <a:pPr algn="ctr"/>
            <a:r>
              <a:rPr lang="en-US" sz="3200" dirty="0"/>
              <a:t>Tool</a:t>
            </a:r>
          </a:p>
        </p:txBody>
      </p:sp>
      <p:sp>
        <p:nvSpPr>
          <p:cNvPr id="10" name="Rectangle 9"/>
          <p:cNvSpPr/>
          <p:nvPr/>
        </p:nvSpPr>
        <p:spPr>
          <a:xfrm>
            <a:off x="2297362" y="1081027"/>
            <a:ext cx="1366053" cy="1477328"/>
          </a:xfrm>
          <a:prstGeom prst="rect">
            <a:avLst/>
          </a:prstGeom>
          <a:ln>
            <a:solidFill>
              <a:schemeClr val="bg2">
                <a:lumMod val="50000"/>
              </a:schemeClr>
            </a:solidFill>
          </a:ln>
        </p:spPr>
        <p:txBody>
          <a:bodyPr wrap="square">
            <a:spAutoFit/>
          </a:bodyPr>
          <a:lstStyle/>
          <a:p>
            <a:pPr algn="ctr" fontAlgn="ctr"/>
            <a:endParaRPr lang="en-US" sz="500" b="1" i="0" u="none" strike="noStrike" dirty="0">
              <a:solidFill>
                <a:srgbClr val="000000"/>
              </a:solidFill>
              <a:effectLst/>
              <a:latin typeface="Arial" charset="0"/>
            </a:endParaRPr>
          </a:p>
          <a:p>
            <a:pPr algn="ctr" fontAlgn="ctr"/>
            <a:r>
              <a:rPr lang="en-US" b="1" i="0" u="none" strike="noStrike" dirty="0">
                <a:solidFill>
                  <a:srgbClr val="000000"/>
                </a:solidFill>
                <a:effectLst/>
                <a:latin typeface="Arial" charset="0"/>
              </a:rPr>
              <a:t>Mensural MEI file</a:t>
            </a:r>
          </a:p>
          <a:p>
            <a:pPr algn="ctr" fontAlgn="ctr"/>
            <a:r>
              <a:rPr lang="en-US" b="1" dirty="0">
                <a:solidFill>
                  <a:srgbClr val="000000"/>
                </a:solidFill>
                <a:latin typeface="Arial" charset="0"/>
              </a:rPr>
              <a:t>________</a:t>
            </a:r>
          </a:p>
          <a:p>
            <a:pPr algn="ctr" fontAlgn="ctr"/>
            <a:r>
              <a:rPr lang="en-US" b="1" dirty="0">
                <a:solidFill>
                  <a:srgbClr val="000000"/>
                </a:solidFill>
                <a:latin typeface="Arial" charset="0"/>
              </a:rPr>
              <a:t>________</a:t>
            </a:r>
            <a:endParaRPr lang="en-US" dirty="0"/>
          </a:p>
          <a:p>
            <a:pPr algn="ctr" fontAlgn="ctr"/>
            <a:endParaRPr lang="en-US" sz="1200" dirty="0">
              <a:solidFill>
                <a:srgbClr val="000000"/>
              </a:solidFill>
              <a:latin typeface="Arial" charset="0"/>
            </a:endParaRPr>
          </a:p>
        </p:txBody>
      </p:sp>
      <p:sp>
        <p:nvSpPr>
          <p:cNvPr id="11" name="Rectangle 10"/>
          <p:cNvSpPr/>
          <p:nvPr/>
        </p:nvSpPr>
        <p:spPr>
          <a:xfrm>
            <a:off x="2297364" y="4732396"/>
            <a:ext cx="1366053" cy="1477328"/>
          </a:xfrm>
          <a:prstGeom prst="rect">
            <a:avLst/>
          </a:prstGeom>
          <a:ln>
            <a:solidFill>
              <a:schemeClr val="bg2">
                <a:lumMod val="50000"/>
              </a:schemeClr>
            </a:solidFill>
          </a:ln>
        </p:spPr>
        <p:txBody>
          <a:bodyPr wrap="square">
            <a:spAutoFit/>
          </a:bodyPr>
          <a:lstStyle/>
          <a:p>
            <a:pPr algn="ctr" fontAlgn="ctr"/>
            <a:endParaRPr lang="en-US" sz="500" b="1" i="0" u="none" strike="noStrike" dirty="0">
              <a:solidFill>
                <a:srgbClr val="000000"/>
              </a:solidFill>
              <a:effectLst/>
              <a:latin typeface="Arial" charset="0"/>
            </a:endParaRPr>
          </a:p>
          <a:p>
            <a:pPr algn="ctr" fontAlgn="ctr"/>
            <a:r>
              <a:rPr lang="en-US" b="1" i="0" u="none" strike="noStrike" dirty="0">
                <a:solidFill>
                  <a:srgbClr val="000000"/>
                </a:solidFill>
                <a:effectLst/>
                <a:latin typeface="Arial" charset="0"/>
              </a:rPr>
              <a:t>Mensural MEI file</a:t>
            </a:r>
          </a:p>
          <a:p>
            <a:pPr algn="ctr" fontAlgn="ctr"/>
            <a:r>
              <a:rPr lang="en-US" b="1" dirty="0">
                <a:solidFill>
                  <a:srgbClr val="000000"/>
                </a:solidFill>
                <a:latin typeface="Arial" charset="0"/>
              </a:rPr>
              <a:t>________</a:t>
            </a:r>
          </a:p>
          <a:p>
            <a:pPr algn="ctr" fontAlgn="ctr"/>
            <a:r>
              <a:rPr lang="en-US" b="1" dirty="0">
                <a:solidFill>
                  <a:srgbClr val="000000"/>
                </a:solidFill>
                <a:latin typeface="Arial" charset="0"/>
              </a:rPr>
              <a:t>________</a:t>
            </a:r>
            <a:endParaRPr lang="en-US" dirty="0"/>
          </a:p>
          <a:p>
            <a:pPr algn="ctr" fontAlgn="ctr"/>
            <a:endParaRPr lang="en-US" sz="1200" dirty="0">
              <a:solidFill>
                <a:srgbClr val="000000"/>
              </a:solidFill>
              <a:latin typeface="Arial" charset="0"/>
            </a:endParaRPr>
          </a:p>
        </p:txBody>
      </p:sp>
      <p:sp>
        <p:nvSpPr>
          <p:cNvPr id="12" name="TextBox 11"/>
          <p:cNvSpPr txBox="1"/>
          <p:nvPr/>
        </p:nvSpPr>
        <p:spPr>
          <a:xfrm>
            <a:off x="2297363" y="2507147"/>
            <a:ext cx="1366053" cy="338554"/>
          </a:xfrm>
          <a:prstGeom prst="rect">
            <a:avLst/>
          </a:prstGeom>
          <a:noFill/>
        </p:spPr>
        <p:txBody>
          <a:bodyPr wrap="square" rtlCol="0">
            <a:spAutoFit/>
          </a:bodyPr>
          <a:lstStyle/>
          <a:p>
            <a:pPr algn="ctr"/>
            <a:r>
              <a:rPr lang="en-US" sz="1600" b="1" i="1" dirty="0" err="1">
                <a:solidFill>
                  <a:srgbClr val="0070C0"/>
                </a:solidFill>
              </a:rPr>
              <a:t>Superius</a:t>
            </a:r>
            <a:r>
              <a:rPr lang="en-US" sz="1600" b="1" i="1" dirty="0">
                <a:solidFill>
                  <a:srgbClr val="0070C0"/>
                </a:solidFill>
              </a:rPr>
              <a:t> part</a:t>
            </a:r>
          </a:p>
        </p:txBody>
      </p:sp>
      <p:sp>
        <p:nvSpPr>
          <p:cNvPr id="13" name="TextBox 12"/>
          <p:cNvSpPr txBox="1"/>
          <p:nvPr/>
        </p:nvSpPr>
        <p:spPr>
          <a:xfrm>
            <a:off x="2139351" y="4334831"/>
            <a:ext cx="1626357" cy="338554"/>
          </a:xfrm>
          <a:prstGeom prst="rect">
            <a:avLst/>
          </a:prstGeom>
          <a:noFill/>
        </p:spPr>
        <p:txBody>
          <a:bodyPr wrap="square" rtlCol="0">
            <a:spAutoFit/>
          </a:bodyPr>
          <a:lstStyle/>
          <a:p>
            <a:pPr algn="ctr"/>
            <a:r>
              <a:rPr lang="en-US" sz="1600" b="1" i="1" dirty="0" err="1">
                <a:solidFill>
                  <a:srgbClr val="0070C0"/>
                </a:solidFill>
              </a:rPr>
              <a:t>Contratenor</a:t>
            </a:r>
            <a:r>
              <a:rPr lang="en-US" sz="1600" b="1" i="1" dirty="0">
                <a:solidFill>
                  <a:srgbClr val="0070C0"/>
                </a:solidFill>
              </a:rPr>
              <a:t> part</a:t>
            </a:r>
          </a:p>
        </p:txBody>
      </p:sp>
      <p:sp>
        <p:nvSpPr>
          <p:cNvPr id="14" name="TextBox 13"/>
          <p:cNvSpPr txBox="1"/>
          <p:nvPr/>
        </p:nvSpPr>
        <p:spPr>
          <a:xfrm>
            <a:off x="2297362" y="6209724"/>
            <a:ext cx="1366053" cy="338554"/>
          </a:xfrm>
          <a:prstGeom prst="rect">
            <a:avLst/>
          </a:prstGeom>
          <a:noFill/>
        </p:spPr>
        <p:txBody>
          <a:bodyPr wrap="square" rtlCol="0">
            <a:spAutoFit/>
          </a:bodyPr>
          <a:lstStyle/>
          <a:p>
            <a:pPr algn="ctr"/>
            <a:r>
              <a:rPr lang="en-US" sz="1600" b="1" i="1" dirty="0">
                <a:solidFill>
                  <a:srgbClr val="0070C0"/>
                </a:solidFill>
              </a:rPr>
              <a:t>Tenor part</a:t>
            </a:r>
          </a:p>
        </p:txBody>
      </p:sp>
      <p:cxnSp>
        <p:nvCxnSpPr>
          <p:cNvPr id="20" name="Straight Arrow Connector 19"/>
          <p:cNvCxnSpPr/>
          <p:nvPr/>
        </p:nvCxnSpPr>
        <p:spPr>
          <a:xfrm>
            <a:off x="3777642" y="5497564"/>
            <a:ext cx="792000" cy="0"/>
          </a:xfrm>
          <a:prstGeom prst="straightConnector1">
            <a:avLst/>
          </a:prstGeom>
          <a:ln w="889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3777642" y="3596167"/>
            <a:ext cx="792000" cy="0"/>
          </a:xfrm>
          <a:prstGeom prst="straightConnector1">
            <a:avLst/>
          </a:prstGeom>
          <a:ln w="889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3773921" y="1777327"/>
            <a:ext cx="792000" cy="0"/>
          </a:xfrm>
          <a:prstGeom prst="straightConnector1">
            <a:avLst/>
          </a:prstGeom>
          <a:ln w="889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392466" y="3452506"/>
            <a:ext cx="792000" cy="0"/>
          </a:xfrm>
          <a:prstGeom prst="straightConnector1">
            <a:avLst/>
          </a:prstGeom>
          <a:ln w="889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8258833" y="4420475"/>
            <a:ext cx="2006886" cy="369332"/>
          </a:xfrm>
          <a:prstGeom prst="rect">
            <a:avLst/>
          </a:prstGeom>
          <a:noFill/>
        </p:spPr>
        <p:txBody>
          <a:bodyPr wrap="square" rtlCol="0">
            <a:spAutoFit/>
          </a:bodyPr>
          <a:lstStyle/>
          <a:p>
            <a:pPr algn="ctr"/>
            <a:r>
              <a:rPr lang="en-US" b="1" dirty="0">
                <a:solidFill>
                  <a:srgbClr val="00903F"/>
                </a:solidFill>
              </a:rPr>
              <a:t>SCORE</a:t>
            </a:r>
          </a:p>
        </p:txBody>
      </p:sp>
      <p:sp>
        <p:nvSpPr>
          <p:cNvPr id="28" name="Slide Number Placeholder 27"/>
          <p:cNvSpPr>
            <a:spLocks noGrp="1"/>
          </p:cNvSpPr>
          <p:nvPr>
            <p:ph type="sldNum" sz="quarter" idx="12"/>
          </p:nvPr>
        </p:nvSpPr>
        <p:spPr/>
        <p:txBody>
          <a:bodyPr/>
          <a:lstStyle/>
          <a:p>
            <a:fld id="{669D0A19-ECB0-1B4B-B8D3-F4B6C0AE6EF8}" type="slidenum">
              <a:rPr lang="en-US" smtClean="0"/>
              <a:t>20</a:t>
            </a:fld>
            <a:endParaRPr lang="en-US"/>
          </a:p>
        </p:txBody>
      </p:sp>
      <p:sp>
        <p:nvSpPr>
          <p:cNvPr id="18" name="Title 1"/>
          <p:cNvSpPr txBox="1">
            <a:spLocks/>
          </p:cNvSpPr>
          <p:nvPr/>
        </p:nvSpPr>
        <p:spPr>
          <a:xfrm>
            <a:off x="838200" y="365125"/>
            <a:ext cx="10515600" cy="548235"/>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Scoring-up Tool</a:t>
            </a:r>
          </a:p>
        </p:txBody>
      </p:sp>
      <p:pic>
        <p:nvPicPr>
          <p:cNvPr id="3" name="Picture 2">
            <a:extLst>
              <a:ext uri="{FF2B5EF4-FFF2-40B4-BE49-F238E27FC236}">
                <a16:creationId xmlns:a16="http://schemas.microsoft.com/office/drawing/2014/main" xmlns="" id="{62857DD0-126F-F048-ADC5-F2CD6B552EFB}"/>
              </a:ext>
            </a:extLst>
          </p:cNvPr>
          <p:cNvPicPr>
            <a:picLocks noChangeAspect="1"/>
          </p:cNvPicPr>
          <p:nvPr/>
        </p:nvPicPr>
        <p:blipFill rotWithShape="1">
          <a:blip r:embed="rId3"/>
          <a:srcRect t="2581"/>
          <a:stretch/>
        </p:blipFill>
        <p:spPr>
          <a:xfrm>
            <a:off x="427350" y="3068663"/>
            <a:ext cx="1764000" cy="1069749"/>
          </a:xfrm>
          <a:prstGeom prst="rect">
            <a:avLst/>
          </a:prstGeom>
          <a:ln>
            <a:solidFill>
              <a:srgbClr val="00B050"/>
            </a:solidFill>
          </a:ln>
        </p:spPr>
      </p:pic>
      <p:pic>
        <p:nvPicPr>
          <p:cNvPr id="6" name="Picture 5">
            <a:extLst>
              <a:ext uri="{FF2B5EF4-FFF2-40B4-BE49-F238E27FC236}">
                <a16:creationId xmlns:a16="http://schemas.microsoft.com/office/drawing/2014/main" xmlns="" id="{69DFE87F-048A-C741-896B-FD788A13E1D6}"/>
              </a:ext>
            </a:extLst>
          </p:cNvPr>
          <p:cNvPicPr>
            <a:picLocks noChangeAspect="1"/>
          </p:cNvPicPr>
          <p:nvPr/>
        </p:nvPicPr>
        <p:blipFill>
          <a:blip r:embed="rId4"/>
          <a:stretch>
            <a:fillRect/>
          </a:stretch>
        </p:blipFill>
        <p:spPr>
          <a:xfrm>
            <a:off x="634479" y="1099992"/>
            <a:ext cx="1556871" cy="1349707"/>
          </a:xfrm>
          <a:prstGeom prst="rect">
            <a:avLst/>
          </a:prstGeom>
          <a:ln>
            <a:solidFill>
              <a:srgbClr val="0070C0"/>
            </a:solidFill>
          </a:ln>
        </p:spPr>
      </p:pic>
      <p:pic>
        <p:nvPicPr>
          <p:cNvPr id="9" name="Picture 8">
            <a:extLst>
              <a:ext uri="{FF2B5EF4-FFF2-40B4-BE49-F238E27FC236}">
                <a16:creationId xmlns:a16="http://schemas.microsoft.com/office/drawing/2014/main" xmlns="" id="{10AD293D-6CEF-9E41-98BF-90849C5A1C32}"/>
              </a:ext>
            </a:extLst>
          </p:cNvPr>
          <p:cNvPicPr>
            <a:picLocks noChangeAspect="1"/>
          </p:cNvPicPr>
          <p:nvPr/>
        </p:nvPicPr>
        <p:blipFill>
          <a:blip r:embed="rId5"/>
          <a:stretch>
            <a:fillRect/>
          </a:stretch>
        </p:blipFill>
        <p:spPr>
          <a:xfrm>
            <a:off x="427350" y="4742634"/>
            <a:ext cx="1764000" cy="1509926"/>
          </a:xfrm>
          <a:prstGeom prst="rect">
            <a:avLst/>
          </a:prstGeom>
          <a:ln>
            <a:solidFill>
              <a:srgbClr val="FF0000"/>
            </a:solidFill>
          </a:ln>
        </p:spPr>
      </p:pic>
      <p:pic>
        <p:nvPicPr>
          <p:cNvPr id="31" name="Picture 30">
            <a:extLst>
              <a:ext uri="{FF2B5EF4-FFF2-40B4-BE49-F238E27FC236}">
                <a16:creationId xmlns:a16="http://schemas.microsoft.com/office/drawing/2014/main" xmlns="" id="{086D8290-BBCD-B544-A729-C86CCC265342}"/>
              </a:ext>
            </a:extLst>
          </p:cNvPr>
          <p:cNvPicPr>
            <a:picLocks noChangeAspect="1"/>
          </p:cNvPicPr>
          <p:nvPr/>
        </p:nvPicPr>
        <p:blipFill>
          <a:blip r:embed="rId6"/>
          <a:stretch>
            <a:fillRect/>
          </a:stretch>
        </p:blipFill>
        <p:spPr>
          <a:xfrm>
            <a:off x="10543135" y="4045410"/>
            <a:ext cx="1260000" cy="439200"/>
          </a:xfrm>
          <a:prstGeom prst="rect">
            <a:avLst/>
          </a:prstGeom>
          <a:ln w="28575">
            <a:solidFill>
              <a:srgbClr val="4472C4"/>
            </a:solidFill>
          </a:ln>
        </p:spPr>
      </p:pic>
      <p:grpSp>
        <p:nvGrpSpPr>
          <p:cNvPr id="42" name="Group 41">
            <a:extLst>
              <a:ext uri="{FF2B5EF4-FFF2-40B4-BE49-F238E27FC236}">
                <a16:creationId xmlns:a16="http://schemas.microsoft.com/office/drawing/2014/main" xmlns="" id="{CAA96482-9240-1949-A31B-545D2B195233}"/>
              </a:ext>
            </a:extLst>
          </p:cNvPr>
          <p:cNvGrpSpPr/>
          <p:nvPr/>
        </p:nvGrpSpPr>
        <p:grpSpPr>
          <a:xfrm>
            <a:off x="7420139" y="4789807"/>
            <a:ext cx="3239355" cy="1456684"/>
            <a:chOff x="7544123" y="4789807"/>
            <a:chExt cx="3239355" cy="1456684"/>
          </a:xfrm>
        </p:grpSpPr>
        <p:pic>
          <p:nvPicPr>
            <p:cNvPr id="43" name="Picture 42">
              <a:extLst>
                <a:ext uri="{FF2B5EF4-FFF2-40B4-BE49-F238E27FC236}">
                  <a16:creationId xmlns:a16="http://schemas.microsoft.com/office/drawing/2014/main" xmlns="" id="{F17AE547-5566-3F42-A51C-17648E231245}"/>
                </a:ext>
              </a:extLst>
            </p:cNvPr>
            <p:cNvPicPr>
              <a:picLocks noChangeAspect="1"/>
            </p:cNvPicPr>
            <p:nvPr/>
          </p:nvPicPr>
          <p:blipFill rotWithShape="1">
            <a:blip r:embed="rId7"/>
            <a:srcRect l="1" r="54819" b="49990"/>
            <a:stretch/>
          </p:blipFill>
          <p:spPr>
            <a:xfrm>
              <a:off x="7544123" y="4789807"/>
              <a:ext cx="3239355" cy="1446478"/>
            </a:xfrm>
            <a:prstGeom prst="rect">
              <a:avLst/>
            </a:prstGeom>
          </p:spPr>
        </p:pic>
        <p:grpSp>
          <p:nvGrpSpPr>
            <p:cNvPr id="44" name="Group 43">
              <a:extLst>
                <a:ext uri="{FF2B5EF4-FFF2-40B4-BE49-F238E27FC236}">
                  <a16:creationId xmlns:a16="http://schemas.microsoft.com/office/drawing/2014/main" xmlns="" id="{344BA7EF-DF88-4143-B0B4-47FE37BD75DF}"/>
                </a:ext>
              </a:extLst>
            </p:cNvPr>
            <p:cNvGrpSpPr/>
            <p:nvPr/>
          </p:nvGrpSpPr>
          <p:grpSpPr>
            <a:xfrm>
              <a:off x="7544123" y="4800013"/>
              <a:ext cx="3239355" cy="1446478"/>
              <a:chOff x="8028694" y="4222610"/>
              <a:chExt cx="3239355" cy="1446478"/>
            </a:xfrm>
          </p:grpSpPr>
          <p:sp>
            <p:nvSpPr>
              <p:cNvPr id="45" name="Rectangle 44">
                <a:extLst>
                  <a:ext uri="{FF2B5EF4-FFF2-40B4-BE49-F238E27FC236}">
                    <a16:creationId xmlns:a16="http://schemas.microsoft.com/office/drawing/2014/main" xmlns="" id="{8DEE210E-8811-5343-8F0E-3E5BA9201FC6}"/>
                  </a:ext>
                </a:extLst>
              </p:cNvPr>
              <p:cNvSpPr/>
              <p:nvPr/>
            </p:nvSpPr>
            <p:spPr>
              <a:xfrm>
                <a:off x="8028694" y="4222610"/>
                <a:ext cx="3239355" cy="49962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Rectangle 45">
                <a:extLst>
                  <a:ext uri="{FF2B5EF4-FFF2-40B4-BE49-F238E27FC236}">
                    <a16:creationId xmlns:a16="http://schemas.microsoft.com/office/drawing/2014/main" xmlns="" id="{1E6F31D4-DDE9-D546-9B37-D1AE15D056A9}"/>
                  </a:ext>
                </a:extLst>
              </p:cNvPr>
              <p:cNvSpPr/>
              <p:nvPr/>
            </p:nvSpPr>
            <p:spPr>
              <a:xfrm>
                <a:off x="8028694" y="4722230"/>
                <a:ext cx="3239355" cy="491903"/>
              </a:xfrm>
              <a:prstGeom prst="rect">
                <a:avLst/>
              </a:prstGeom>
              <a:solidFill>
                <a:srgbClr val="CF6C6A">
                  <a:alpha val="10000"/>
                </a:srgb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  </a:t>
                </a:r>
              </a:p>
            </p:txBody>
          </p:sp>
          <p:sp>
            <p:nvSpPr>
              <p:cNvPr id="47" name="Rectangle 46">
                <a:extLst>
                  <a:ext uri="{FF2B5EF4-FFF2-40B4-BE49-F238E27FC236}">
                    <a16:creationId xmlns:a16="http://schemas.microsoft.com/office/drawing/2014/main" xmlns="" id="{0DAB6112-6BF8-1546-A74A-479E7F1120B2}"/>
                  </a:ext>
                </a:extLst>
              </p:cNvPr>
              <p:cNvSpPr/>
              <p:nvPr/>
            </p:nvSpPr>
            <p:spPr>
              <a:xfrm>
                <a:off x="8028694" y="5212328"/>
                <a:ext cx="3239355" cy="456760"/>
              </a:xfrm>
              <a:prstGeom prst="rect">
                <a:avLst/>
              </a:prstGeom>
              <a:solidFill>
                <a:srgbClr val="92D05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grpSp>
      <p:sp>
        <p:nvSpPr>
          <p:cNvPr id="26" name="Rectangle 25"/>
          <p:cNvSpPr/>
          <p:nvPr/>
        </p:nvSpPr>
        <p:spPr>
          <a:xfrm>
            <a:off x="8258833" y="2127540"/>
            <a:ext cx="2006886" cy="2292935"/>
          </a:xfrm>
          <a:prstGeom prst="rect">
            <a:avLst/>
          </a:prstGeom>
          <a:solidFill>
            <a:schemeClr val="bg1"/>
          </a:solidFill>
          <a:ln>
            <a:solidFill>
              <a:schemeClr val="bg2">
                <a:lumMod val="50000"/>
              </a:schemeClr>
            </a:solidFill>
          </a:ln>
        </p:spPr>
        <p:txBody>
          <a:bodyPr wrap="square">
            <a:spAutoFit/>
          </a:bodyPr>
          <a:lstStyle/>
          <a:p>
            <a:pPr algn="ctr" fontAlgn="ctr"/>
            <a:endParaRPr lang="en-US" sz="500" b="1" i="0" u="none" strike="noStrike" dirty="0">
              <a:solidFill>
                <a:srgbClr val="000000"/>
              </a:solidFill>
              <a:effectLst/>
              <a:latin typeface="Arial" charset="0"/>
            </a:endParaRPr>
          </a:p>
          <a:p>
            <a:pPr algn="ctr" fontAlgn="ctr"/>
            <a:r>
              <a:rPr lang="en-US" b="1" i="0" u="none" strike="noStrike" dirty="0">
                <a:solidFill>
                  <a:srgbClr val="000000"/>
                </a:solidFill>
                <a:effectLst/>
                <a:latin typeface="Arial" charset="0"/>
              </a:rPr>
              <a:t>Mensural </a:t>
            </a:r>
          </a:p>
          <a:p>
            <a:pPr algn="ctr" fontAlgn="ctr"/>
            <a:r>
              <a:rPr lang="en-US" b="1" i="0" u="none" strike="noStrike" dirty="0">
                <a:solidFill>
                  <a:srgbClr val="000000"/>
                </a:solidFill>
                <a:effectLst/>
                <a:latin typeface="Arial" charset="0"/>
              </a:rPr>
              <a:t>MEI file</a:t>
            </a:r>
          </a:p>
          <a:p>
            <a:pPr algn="ctr" fontAlgn="ctr"/>
            <a:r>
              <a:rPr lang="en-US" b="1" dirty="0">
                <a:solidFill>
                  <a:srgbClr val="000000"/>
                </a:solidFill>
                <a:latin typeface="Arial" charset="0"/>
              </a:rPr>
              <a:t>________</a:t>
            </a:r>
          </a:p>
          <a:p>
            <a:pPr algn="ctr" fontAlgn="ctr"/>
            <a:r>
              <a:rPr lang="en-US" b="1" dirty="0">
                <a:solidFill>
                  <a:srgbClr val="000000"/>
                </a:solidFill>
                <a:latin typeface="Arial" charset="0"/>
              </a:rPr>
              <a:t>________</a:t>
            </a:r>
          </a:p>
          <a:p>
            <a:pPr algn="ctr" fontAlgn="ctr"/>
            <a:r>
              <a:rPr lang="en-US" b="1" dirty="0">
                <a:solidFill>
                  <a:srgbClr val="000000"/>
                </a:solidFill>
                <a:latin typeface="Arial" charset="0"/>
              </a:rPr>
              <a:t>________</a:t>
            </a:r>
            <a:endParaRPr lang="en-US" dirty="0"/>
          </a:p>
          <a:p>
            <a:pPr algn="ctr" fontAlgn="ctr"/>
            <a:r>
              <a:rPr lang="en-US" b="1" dirty="0">
                <a:solidFill>
                  <a:srgbClr val="000000"/>
                </a:solidFill>
                <a:latin typeface="Arial" charset="0"/>
              </a:rPr>
              <a:t>________</a:t>
            </a:r>
          </a:p>
          <a:p>
            <a:pPr algn="ctr" fontAlgn="ctr"/>
            <a:r>
              <a:rPr lang="en-US" b="1" dirty="0">
                <a:solidFill>
                  <a:srgbClr val="000000"/>
                </a:solidFill>
                <a:latin typeface="Arial" charset="0"/>
              </a:rPr>
              <a:t>________</a:t>
            </a:r>
            <a:endParaRPr lang="en-US" sz="1200" dirty="0"/>
          </a:p>
          <a:p>
            <a:pPr algn="ctr" fontAlgn="ctr"/>
            <a:endParaRPr lang="en-US" sz="1200" dirty="0">
              <a:solidFill>
                <a:srgbClr val="000000"/>
              </a:solidFill>
              <a:latin typeface="Arial" charset="0"/>
            </a:endParaRPr>
          </a:p>
        </p:txBody>
      </p:sp>
    </p:spTree>
    <p:extLst>
      <p:ext uri="{BB962C8B-B14F-4D97-AF65-F5344CB8AC3E}">
        <p14:creationId xmlns:p14="http://schemas.microsoft.com/office/powerpoint/2010/main" val="2674084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edge">
                                      <p:cBhvr>
                                        <p:cTn id="7" dur="2000"/>
                                        <p:tgtEl>
                                          <p:spTgt spid="48"/>
                                        </p:tgtEl>
                                      </p:cBhvr>
                                    </p:animEffect>
                                  </p:childTnLst>
                                </p:cTn>
                              </p:par>
                              <p:par>
                                <p:cTn id="8" presetID="9"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dissolve">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used for the Experiment</a:t>
            </a:r>
          </a:p>
        </p:txBody>
      </p:sp>
      <p:sp>
        <p:nvSpPr>
          <p:cNvPr id="3" name="Content Placeholder 2"/>
          <p:cNvSpPr>
            <a:spLocks noGrp="1"/>
          </p:cNvSpPr>
          <p:nvPr>
            <p:ph idx="1"/>
          </p:nvPr>
        </p:nvSpPr>
        <p:spPr>
          <a:xfrm>
            <a:off x="838200" y="1530264"/>
            <a:ext cx="10515600" cy="554504"/>
          </a:xfrm>
        </p:spPr>
        <p:txBody>
          <a:bodyPr/>
          <a:lstStyle/>
          <a:p>
            <a:pPr marL="0" indent="0">
              <a:buNone/>
            </a:pPr>
            <a:r>
              <a:rPr lang="en-US" dirty="0"/>
              <a:t>Pieces from the XIV and XV Centuries </a:t>
            </a:r>
          </a:p>
          <a:p>
            <a:pPr lvl="1"/>
            <a:endParaRPr lang="en-US" dirty="0"/>
          </a:p>
        </p:txBody>
      </p:sp>
      <p:sp>
        <p:nvSpPr>
          <p:cNvPr id="4" name="Slide Number Placeholder 3"/>
          <p:cNvSpPr>
            <a:spLocks noGrp="1"/>
          </p:cNvSpPr>
          <p:nvPr>
            <p:ph type="sldNum" sz="quarter" idx="12"/>
          </p:nvPr>
        </p:nvSpPr>
        <p:spPr/>
        <p:txBody>
          <a:bodyPr/>
          <a:lstStyle/>
          <a:p>
            <a:fld id="{669D0A19-ECB0-1B4B-B8D3-F4B6C0AE6EF8}" type="slidenum">
              <a:rPr lang="en-US" smtClean="0"/>
              <a:t>21</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390006987"/>
              </p:ext>
            </p:extLst>
          </p:nvPr>
        </p:nvGraphicFramePr>
        <p:xfrm>
          <a:off x="838200" y="2164972"/>
          <a:ext cx="10630546" cy="3323014"/>
        </p:xfrm>
        <a:graphic>
          <a:graphicData uri="http://schemas.openxmlformats.org/drawingml/2006/table">
            <a:tbl>
              <a:tblPr firstRow="1" bandRow="1">
                <a:tableStyleId>{C4B1156A-380E-4F78-BDF5-A606A8083BF9}</a:tableStyleId>
              </a:tblPr>
              <a:tblGrid>
                <a:gridCol w="959603">
                  <a:extLst>
                    <a:ext uri="{9D8B030D-6E8A-4147-A177-3AD203B41FA5}">
                      <a16:colId xmlns:a16="http://schemas.microsoft.com/office/drawing/2014/main" xmlns="" val="20000"/>
                    </a:ext>
                  </a:extLst>
                </a:gridCol>
                <a:gridCol w="3022170">
                  <a:extLst>
                    <a:ext uri="{9D8B030D-6E8A-4147-A177-3AD203B41FA5}">
                      <a16:colId xmlns:a16="http://schemas.microsoft.com/office/drawing/2014/main" xmlns="" val="20001"/>
                    </a:ext>
                  </a:extLst>
                </a:gridCol>
                <a:gridCol w="2355742">
                  <a:extLst>
                    <a:ext uri="{9D8B030D-6E8A-4147-A177-3AD203B41FA5}">
                      <a16:colId xmlns:a16="http://schemas.microsoft.com/office/drawing/2014/main" xmlns="" val="20002"/>
                    </a:ext>
                  </a:extLst>
                </a:gridCol>
                <a:gridCol w="2433234">
                  <a:extLst>
                    <a:ext uri="{9D8B030D-6E8A-4147-A177-3AD203B41FA5}">
                      <a16:colId xmlns:a16="http://schemas.microsoft.com/office/drawing/2014/main" xmlns="" val="20003"/>
                    </a:ext>
                  </a:extLst>
                </a:gridCol>
                <a:gridCol w="1859797">
                  <a:extLst>
                    <a:ext uri="{9D8B030D-6E8A-4147-A177-3AD203B41FA5}">
                      <a16:colId xmlns:a16="http://schemas.microsoft.com/office/drawing/2014/main" xmlns="" val="20004"/>
                    </a:ext>
                  </a:extLst>
                </a:gridCol>
              </a:tblGrid>
              <a:tr h="644826">
                <a:tc>
                  <a:txBody>
                    <a:bodyPr/>
                    <a:lstStyle/>
                    <a:p>
                      <a:pPr algn="ctr"/>
                      <a:r>
                        <a:rPr lang="en-US" dirty="0"/>
                        <a:t>Century</a:t>
                      </a:r>
                    </a:p>
                  </a:txBody>
                  <a:tcPr anchor="ctr"/>
                </a:tc>
                <a:tc>
                  <a:txBody>
                    <a:bodyPr/>
                    <a:lstStyle/>
                    <a:p>
                      <a:pPr algn="ctr"/>
                      <a:r>
                        <a:rPr lang="en-US" dirty="0"/>
                        <a:t>Project</a:t>
                      </a:r>
                    </a:p>
                  </a:txBody>
                  <a:tcPr anchor="ctr"/>
                </a:tc>
                <a:tc>
                  <a:txBody>
                    <a:bodyPr/>
                    <a:lstStyle/>
                    <a:p>
                      <a:pPr algn="ctr"/>
                      <a:r>
                        <a:rPr lang="en-US" dirty="0"/>
                        <a:t>Format</a:t>
                      </a:r>
                    </a:p>
                  </a:txBody>
                  <a:tcPr anchor="ctr"/>
                </a:tc>
                <a:tc>
                  <a:txBody>
                    <a:bodyPr/>
                    <a:lstStyle/>
                    <a:p>
                      <a:pPr algn="ctr"/>
                      <a:r>
                        <a:rPr lang="en-US" dirty="0"/>
                        <a:t>Composers and Sources</a:t>
                      </a:r>
                    </a:p>
                  </a:txBody>
                  <a:tcPr anchor="ctr"/>
                </a:tc>
                <a:tc>
                  <a:txBody>
                    <a:bodyPr/>
                    <a:lstStyle/>
                    <a:p>
                      <a:pPr algn="ctr"/>
                      <a:r>
                        <a:rPr lang="en-US" dirty="0"/>
                        <a:t>Number</a:t>
                      </a:r>
                      <a:r>
                        <a:rPr lang="en-US" baseline="0" dirty="0"/>
                        <a:t> of Pieces</a:t>
                      </a:r>
                      <a:endParaRPr lang="en-US" dirty="0"/>
                    </a:p>
                  </a:txBody>
                  <a:tcPr anchor="ctr"/>
                </a:tc>
                <a:extLst>
                  <a:ext uri="{0D108BD9-81ED-4DB2-BD59-A6C34878D82A}">
                    <a16:rowId xmlns:a16="http://schemas.microsoft.com/office/drawing/2014/main" xmlns="" val="10000"/>
                  </a:ext>
                </a:extLst>
              </a:tr>
              <a:tr h="1215148">
                <a:tc>
                  <a:txBody>
                    <a:bodyPr/>
                    <a:lstStyle/>
                    <a:p>
                      <a:pPr algn="ctr"/>
                      <a:r>
                        <a:rPr lang="en-US" dirty="0"/>
                        <a:t>XIV</a:t>
                      </a:r>
                    </a:p>
                  </a:txBody>
                  <a:tcPr/>
                </a:tc>
                <a:tc>
                  <a:txBody>
                    <a:bodyPr/>
                    <a:lstStyle/>
                    <a:p>
                      <a:pPr algn="ctr"/>
                      <a:r>
                        <a:rPr lang="en-US" dirty="0"/>
                        <a:t>Measuring</a:t>
                      </a:r>
                      <a:r>
                        <a:rPr lang="en-US" baseline="0" dirty="0"/>
                        <a:t> Polyphony Project</a:t>
                      </a:r>
                    </a:p>
                    <a:p>
                      <a:pPr algn="ctr"/>
                      <a:r>
                        <a:rPr lang="en-US" baseline="0" dirty="0"/>
                        <a:t>(Karen Desmond</a:t>
                      </a:r>
                    </a:p>
                    <a:p>
                      <a:pPr algn="ctr"/>
                      <a:r>
                        <a:rPr lang="en-US" sz="1700" baseline="0" dirty="0">
                          <a:hlinkClick r:id="rId3"/>
                        </a:rPr>
                        <a:t>http://measuringpolyphony.org</a:t>
                      </a:r>
                      <a:r>
                        <a:rPr lang="en-US" baseline="0" dirty="0"/>
                        <a:t>)</a:t>
                      </a:r>
                      <a:endParaRPr lang="en-US" dirty="0"/>
                    </a:p>
                  </a:txBody>
                  <a:tcPr/>
                </a:tc>
                <a:tc>
                  <a:txBody>
                    <a:bodyPr/>
                    <a:lstStyle/>
                    <a:p>
                      <a:pPr algn="ctr"/>
                      <a:r>
                        <a:rPr lang="en-US" dirty="0"/>
                        <a:t>Mensural MEI</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Vitry, Machaut, Anonymous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(Ivrea Codex)</a:t>
                      </a:r>
                    </a:p>
                  </a:txBody>
                  <a:tcPr/>
                </a:tc>
                <a:tc>
                  <a:txBody>
                    <a:bodyPr/>
                    <a:lstStyle/>
                    <a:p>
                      <a:pPr marL="285750" marR="0" lvl="0" indent="-285750" algn="ctr" defTabSz="914400" rtl="0" eaLnBrk="1" fontAlgn="auto" latinLnBrk="0" hangingPunct="1">
                        <a:lnSpc>
                          <a:spcPct val="100000"/>
                        </a:lnSpc>
                        <a:spcBef>
                          <a:spcPts val="0"/>
                        </a:spcBef>
                        <a:spcAft>
                          <a:spcPts val="0"/>
                        </a:spcAft>
                        <a:buClrTx/>
                        <a:buSzTx/>
                        <a:buFontTx/>
                        <a:buNone/>
                        <a:tabLst/>
                        <a:defRPr/>
                      </a:pPr>
                      <a:r>
                        <a:rPr lang="en-US" dirty="0"/>
                        <a:t>8</a:t>
                      </a:r>
                    </a:p>
                  </a:txBody>
                  <a:tcPr/>
                </a:tc>
                <a:extLst>
                  <a:ext uri="{0D108BD9-81ED-4DB2-BD59-A6C34878D82A}">
                    <a16:rowId xmlns:a16="http://schemas.microsoft.com/office/drawing/2014/main" xmlns="" val="10001"/>
                  </a:ext>
                </a:extLst>
              </a:tr>
              <a:tr h="370840">
                <a:tc>
                  <a:txBody>
                    <a:bodyPr/>
                    <a:lstStyle/>
                    <a:p>
                      <a:pPr algn="ctr"/>
                      <a:r>
                        <a:rPr lang="en-US" dirty="0"/>
                        <a:t>XV</a:t>
                      </a:r>
                    </a:p>
                  </a:txBody>
                  <a:tcPr/>
                </a:tc>
                <a:tc>
                  <a:txBody>
                    <a:bodyPr/>
                    <a:lstStyle/>
                    <a:p>
                      <a:pPr algn="ctr"/>
                      <a:r>
                        <a:rPr lang="en-US" dirty="0"/>
                        <a:t>Josquin</a:t>
                      </a:r>
                      <a:r>
                        <a:rPr lang="en-US" baseline="0" dirty="0"/>
                        <a:t> Research Project</a:t>
                      </a:r>
                    </a:p>
                    <a:p>
                      <a:pPr algn="ctr"/>
                      <a:r>
                        <a:rPr lang="en-US" baseline="0" dirty="0"/>
                        <a:t>(Jesse Rodin, </a:t>
                      </a:r>
                    </a:p>
                    <a:p>
                      <a:pPr algn="ctr"/>
                      <a:r>
                        <a:rPr lang="en-US" baseline="0" dirty="0"/>
                        <a:t>Craig Sapp, </a:t>
                      </a:r>
                    </a:p>
                    <a:p>
                      <a:pPr algn="ctr"/>
                      <a:r>
                        <a:rPr lang="en-US" baseline="0" dirty="0"/>
                        <a:t>Clare </a:t>
                      </a:r>
                      <a:r>
                        <a:rPr lang="en-US" baseline="0" dirty="0" err="1"/>
                        <a:t>Bokulich</a:t>
                      </a:r>
                      <a:r>
                        <a:rPr lang="en-US" baseline="0" dirty="0"/>
                        <a:t>)</a:t>
                      </a:r>
                    </a:p>
                  </a:txBody>
                  <a:tcPr/>
                </a:tc>
                <a:tc>
                  <a:txBody>
                    <a:bodyPr/>
                    <a:lstStyle/>
                    <a:p>
                      <a:pPr algn="ctr"/>
                      <a:r>
                        <a:rPr lang="en-US" dirty="0"/>
                        <a:t>Modern transcriptions</a:t>
                      </a:r>
                      <a:r>
                        <a:rPr lang="en-US" baseline="0" dirty="0"/>
                        <a:t> converted into </a:t>
                      </a:r>
                      <a:r>
                        <a:rPr lang="en-US" baseline="0" dirty="0">
                          <a:sym typeface="Wingdings"/>
                        </a:rPr>
                        <a:t>Mensural MEI using: </a:t>
                      </a:r>
                    </a:p>
                    <a:p>
                      <a:pPr algn="ctr"/>
                      <a:r>
                        <a:rPr lang="en-US" i="1" baseline="0" dirty="0" err="1">
                          <a:solidFill>
                            <a:srgbClr val="0070C0"/>
                          </a:solidFill>
                          <a:sym typeface="Wingdings"/>
                        </a:rPr>
                        <a:t>SibMEI</a:t>
                      </a:r>
                      <a:r>
                        <a:rPr lang="en-US" i="1" baseline="0" dirty="0">
                          <a:solidFill>
                            <a:srgbClr val="0070C0"/>
                          </a:solidFill>
                          <a:sym typeface="Wingdings"/>
                        </a:rPr>
                        <a:t> </a:t>
                      </a:r>
                      <a:r>
                        <a:rPr lang="en-US" i="1" baseline="0" dirty="0">
                          <a:solidFill>
                            <a:srgbClr val="C00000"/>
                          </a:solidFill>
                          <a:sym typeface="Wingdings"/>
                        </a:rPr>
                        <a:t>+</a:t>
                      </a:r>
                      <a:r>
                        <a:rPr lang="en-US" i="1" baseline="0" dirty="0">
                          <a:sym typeface="Wingdings"/>
                        </a:rPr>
                        <a:t> </a:t>
                      </a:r>
                      <a:r>
                        <a:rPr lang="en-US" i="1" baseline="0" dirty="0">
                          <a:solidFill>
                            <a:srgbClr val="0070C0"/>
                          </a:solidFill>
                          <a:sym typeface="Wingdings"/>
                        </a:rPr>
                        <a:t>Mensural MEI Translator</a:t>
                      </a:r>
                      <a:endParaRPr lang="en-US" i="1" dirty="0">
                        <a:solidFill>
                          <a:srgbClr val="0070C0"/>
                        </a:solidFill>
                      </a:endParaRPr>
                    </a:p>
                  </a:txBody>
                  <a:tcPr/>
                </a:tc>
                <a:tc>
                  <a:txBody>
                    <a:bodyPr/>
                    <a:lstStyle/>
                    <a:p>
                      <a:pPr marL="0" indent="0" algn="l">
                        <a:buFontTx/>
                        <a:buNone/>
                      </a:pPr>
                      <a:r>
                        <a:rPr lang="en-US" dirty="0"/>
                        <a:t>Du Fay</a:t>
                      </a:r>
                      <a:r>
                        <a:rPr lang="en-US" baseline="0" dirty="0"/>
                        <a:t> and </a:t>
                      </a:r>
                      <a:r>
                        <a:rPr lang="en-US" dirty="0"/>
                        <a:t>Ockeghem</a:t>
                      </a:r>
                    </a:p>
                    <a:p>
                      <a:pPr marL="0" indent="0" algn="l">
                        <a:buFontTx/>
                        <a:buNone/>
                      </a:pPr>
                      <a:r>
                        <a:rPr lang="en-US" dirty="0"/>
                        <a:t>(GB-Ob, Dijon, Mellon, </a:t>
                      </a:r>
                      <a:r>
                        <a:rPr lang="en-US" dirty="0" err="1"/>
                        <a:t>Laborde</a:t>
                      </a:r>
                      <a:r>
                        <a:rPr lang="en-US" dirty="0"/>
                        <a:t>, </a:t>
                      </a:r>
                      <a:r>
                        <a:rPr lang="en-US" dirty="0" err="1"/>
                        <a:t>Wolfenbüttel</a:t>
                      </a:r>
                      <a:r>
                        <a:rPr lang="en-US" dirty="0"/>
                        <a:t>)</a:t>
                      </a:r>
                    </a:p>
                  </a:txBody>
                  <a:tcPr/>
                </a:tc>
                <a:tc>
                  <a:txBody>
                    <a:bodyPr/>
                    <a:lstStyle/>
                    <a:p>
                      <a:pPr marL="285750" marR="0" lvl="0" indent="-285750" algn="ctr" defTabSz="914400" rtl="0" eaLnBrk="1" fontAlgn="auto" latinLnBrk="0" hangingPunct="1">
                        <a:lnSpc>
                          <a:spcPct val="100000"/>
                        </a:lnSpc>
                        <a:spcBef>
                          <a:spcPts val="0"/>
                        </a:spcBef>
                        <a:spcAft>
                          <a:spcPts val="0"/>
                        </a:spcAft>
                        <a:buClrTx/>
                        <a:buSzTx/>
                        <a:buFontTx/>
                        <a:buNone/>
                        <a:tabLst/>
                        <a:defRPr/>
                      </a:pPr>
                      <a:r>
                        <a:rPr lang="en-US" dirty="0"/>
                        <a:t>Du Fay: 5</a:t>
                      </a:r>
                    </a:p>
                    <a:p>
                      <a:pPr marL="285750" marR="0" lvl="0" indent="-285750" algn="ctr" defTabSz="914400" rtl="0" eaLnBrk="1" fontAlgn="auto" latinLnBrk="0" hangingPunct="1">
                        <a:lnSpc>
                          <a:spcPct val="100000"/>
                        </a:lnSpc>
                        <a:spcBef>
                          <a:spcPts val="0"/>
                        </a:spcBef>
                        <a:spcAft>
                          <a:spcPts val="0"/>
                        </a:spcAft>
                        <a:buClrTx/>
                        <a:buSzTx/>
                        <a:buFontTx/>
                        <a:buNone/>
                        <a:tabLst/>
                        <a:defRPr/>
                      </a:pPr>
                      <a:r>
                        <a:rPr lang="en-US" dirty="0"/>
                        <a:t>Ockeghem: 5</a:t>
                      </a:r>
                    </a:p>
                  </a:txBody>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578079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4" name="Slide Number Placeholder 3"/>
          <p:cNvSpPr>
            <a:spLocks noGrp="1"/>
          </p:cNvSpPr>
          <p:nvPr>
            <p:ph type="sldNum" sz="quarter" idx="12"/>
          </p:nvPr>
        </p:nvSpPr>
        <p:spPr/>
        <p:txBody>
          <a:bodyPr/>
          <a:lstStyle/>
          <a:p>
            <a:fld id="{669D0A19-ECB0-1B4B-B8D3-F4B6C0AE6EF8}" type="slidenum">
              <a:rPr lang="en-US" smtClean="0"/>
              <a:t>22</a:t>
            </a:fld>
            <a:endParaRPr lang="en-US"/>
          </a:p>
        </p:txBody>
      </p:sp>
      <p:sp>
        <p:nvSpPr>
          <p:cNvPr id="7" name="Content Placeholder 6">
            <a:extLst>
              <a:ext uri="{FF2B5EF4-FFF2-40B4-BE49-F238E27FC236}">
                <a16:creationId xmlns:a16="http://schemas.microsoft.com/office/drawing/2014/main" xmlns="" id="{E172BF8F-206A-3D4B-90CF-A09AE63251BB}"/>
              </a:ext>
            </a:extLst>
          </p:cNvPr>
          <p:cNvSpPr>
            <a:spLocks noGrp="1"/>
          </p:cNvSpPr>
          <p:nvPr>
            <p:ph idx="1"/>
          </p:nvPr>
        </p:nvSpPr>
        <p:spPr>
          <a:xfrm>
            <a:off x="838200" y="1825625"/>
            <a:ext cx="10515600" cy="4351338"/>
          </a:xfrm>
        </p:spPr>
        <p:txBody>
          <a:bodyPr>
            <a:normAutofit/>
          </a:bodyPr>
          <a:lstStyle/>
          <a:p>
            <a:r>
              <a:rPr lang="en-US" dirty="0"/>
              <a:t>Accuracy:	98%</a:t>
            </a:r>
          </a:p>
          <a:p>
            <a:r>
              <a:rPr lang="en-US" dirty="0"/>
              <a:t>Only 55 mislabeled notes out of 2866 notes of ambiguous duration</a:t>
            </a:r>
          </a:p>
          <a:p>
            <a:r>
              <a:rPr lang="en-US" dirty="0"/>
              <a:t>Most common source of error: </a:t>
            </a:r>
            <a:r>
              <a:rPr lang="en-US" dirty="0">
                <a:sym typeface="Wingdings" pitchFamily="2" charset="2"/>
              </a:rPr>
              <a:t> absence of the dot of division</a:t>
            </a:r>
            <a:endParaRPr lang="en-US" dirty="0"/>
          </a:p>
          <a:p>
            <a:pPr lvl="1"/>
            <a:endParaRPr lang="en-US" dirty="0"/>
          </a:p>
          <a:p>
            <a:pPr lvl="1"/>
            <a:endParaRPr lang="en-US" dirty="0"/>
          </a:p>
        </p:txBody>
      </p:sp>
    </p:spTree>
    <p:extLst>
      <p:ext uri="{BB962C8B-B14F-4D97-AF65-F5344CB8AC3E}">
        <p14:creationId xmlns:p14="http://schemas.microsoft.com/office/powerpoint/2010/main" val="15701319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78904" y="1427429"/>
            <a:ext cx="11834191" cy="1288170"/>
            <a:chOff x="119270" y="1984021"/>
            <a:chExt cx="11834191" cy="1288170"/>
          </a:xfrm>
        </p:grpSpPr>
        <p:pic>
          <p:nvPicPr>
            <p:cNvPr id="4" name="Picture 3"/>
            <p:cNvPicPr>
              <a:picLocks noChangeAspect="1"/>
            </p:cNvPicPr>
            <p:nvPr/>
          </p:nvPicPr>
          <p:blipFill>
            <a:blip r:embed="rId3"/>
            <a:stretch>
              <a:fillRect/>
            </a:stretch>
          </p:blipFill>
          <p:spPr>
            <a:xfrm>
              <a:off x="119270" y="1984021"/>
              <a:ext cx="11834191" cy="721298"/>
            </a:xfrm>
            <a:prstGeom prst="rect">
              <a:avLst/>
            </a:prstGeom>
          </p:spPr>
        </p:pic>
        <p:pic>
          <p:nvPicPr>
            <p:cNvPr id="6" name="Picture 5"/>
            <p:cNvPicPr>
              <a:picLocks noChangeAspect="1"/>
            </p:cNvPicPr>
            <p:nvPr/>
          </p:nvPicPr>
          <p:blipFill>
            <a:blip r:embed="rId4"/>
            <a:stretch>
              <a:fillRect/>
            </a:stretch>
          </p:blipFill>
          <p:spPr>
            <a:xfrm>
              <a:off x="590826" y="2705319"/>
              <a:ext cx="11362635" cy="566872"/>
            </a:xfrm>
            <a:prstGeom prst="rect">
              <a:avLst/>
            </a:prstGeom>
          </p:spPr>
        </p:pic>
      </p:grpSp>
      <p:sp>
        <p:nvSpPr>
          <p:cNvPr id="8" name="Title 1"/>
          <p:cNvSpPr>
            <a:spLocks noGrp="1"/>
          </p:cNvSpPr>
          <p:nvPr>
            <p:ph type="title"/>
          </p:nvPr>
        </p:nvSpPr>
        <p:spPr>
          <a:xfrm>
            <a:off x="838200" y="365125"/>
            <a:ext cx="10515600" cy="880579"/>
          </a:xfrm>
        </p:spPr>
        <p:txBody>
          <a:bodyPr>
            <a:normAutofit/>
          </a:bodyPr>
          <a:lstStyle/>
          <a:p>
            <a:r>
              <a:rPr lang="en-US" dirty="0"/>
              <a:t>Example: Three Separate Parts</a:t>
            </a:r>
            <a:endParaRPr lang="en-US" sz="3300" dirty="0"/>
          </a:p>
        </p:txBody>
      </p:sp>
      <p:grpSp>
        <p:nvGrpSpPr>
          <p:cNvPr id="11" name="Group 10"/>
          <p:cNvGrpSpPr/>
          <p:nvPr/>
        </p:nvGrpSpPr>
        <p:grpSpPr>
          <a:xfrm>
            <a:off x="353956" y="3082747"/>
            <a:ext cx="11655000" cy="1412401"/>
            <a:chOff x="222250" y="3048000"/>
            <a:chExt cx="11655000" cy="1412401"/>
          </a:xfrm>
        </p:grpSpPr>
        <p:pic>
          <p:nvPicPr>
            <p:cNvPr id="9" name="Picture 8"/>
            <p:cNvPicPr>
              <a:picLocks noChangeAspect="1"/>
            </p:cNvPicPr>
            <p:nvPr/>
          </p:nvPicPr>
          <p:blipFill>
            <a:blip r:embed="rId5"/>
            <a:stretch>
              <a:fillRect/>
            </a:stretch>
          </p:blipFill>
          <p:spPr>
            <a:xfrm>
              <a:off x="222250" y="3048000"/>
              <a:ext cx="11655000" cy="756000"/>
            </a:xfrm>
            <a:prstGeom prst="rect">
              <a:avLst/>
            </a:prstGeom>
          </p:spPr>
        </p:pic>
        <p:pic>
          <p:nvPicPr>
            <p:cNvPr id="10" name="Picture 9"/>
            <p:cNvPicPr>
              <a:picLocks noChangeAspect="1"/>
            </p:cNvPicPr>
            <p:nvPr/>
          </p:nvPicPr>
          <p:blipFill>
            <a:blip r:embed="rId6"/>
            <a:stretch>
              <a:fillRect/>
            </a:stretch>
          </p:blipFill>
          <p:spPr>
            <a:xfrm>
              <a:off x="823865" y="3812401"/>
              <a:ext cx="11053385" cy="648000"/>
            </a:xfrm>
            <a:prstGeom prst="rect">
              <a:avLst/>
            </a:prstGeom>
          </p:spPr>
        </p:pic>
      </p:grpSp>
      <p:grpSp>
        <p:nvGrpSpPr>
          <p:cNvPr id="15" name="Group 14"/>
          <p:cNvGrpSpPr/>
          <p:nvPr/>
        </p:nvGrpSpPr>
        <p:grpSpPr>
          <a:xfrm>
            <a:off x="180973" y="4837569"/>
            <a:ext cx="11830052" cy="1467744"/>
            <a:chOff x="178904" y="4744805"/>
            <a:chExt cx="11830052" cy="1467744"/>
          </a:xfrm>
        </p:grpSpPr>
        <p:pic>
          <p:nvPicPr>
            <p:cNvPr id="13" name="Picture 12"/>
            <p:cNvPicPr>
              <a:picLocks noChangeAspect="1"/>
            </p:cNvPicPr>
            <p:nvPr/>
          </p:nvPicPr>
          <p:blipFill>
            <a:blip r:embed="rId7"/>
            <a:stretch>
              <a:fillRect/>
            </a:stretch>
          </p:blipFill>
          <p:spPr>
            <a:xfrm>
              <a:off x="1100637" y="5560231"/>
              <a:ext cx="10763252" cy="652318"/>
            </a:xfrm>
            <a:prstGeom prst="rect">
              <a:avLst/>
            </a:prstGeom>
          </p:spPr>
        </p:pic>
        <p:pic>
          <p:nvPicPr>
            <p:cNvPr id="14" name="Picture 13"/>
            <p:cNvPicPr>
              <a:picLocks noChangeAspect="1"/>
            </p:cNvPicPr>
            <p:nvPr/>
          </p:nvPicPr>
          <p:blipFill>
            <a:blip r:embed="rId8"/>
            <a:stretch>
              <a:fillRect/>
            </a:stretch>
          </p:blipFill>
          <p:spPr>
            <a:xfrm>
              <a:off x="178904" y="4744805"/>
              <a:ext cx="11830052" cy="719475"/>
            </a:xfrm>
            <a:prstGeom prst="rect">
              <a:avLst/>
            </a:prstGeom>
          </p:spPr>
        </p:pic>
      </p:grpSp>
      <p:sp>
        <p:nvSpPr>
          <p:cNvPr id="16" name="Slide Number Placeholder 15"/>
          <p:cNvSpPr>
            <a:spLocks noGrp="1"/>
          </p:cNvSpPr>
          <p:nvPr>
            <p:ph type="sldNum" sz="quarter" idx="12"/>
          </p:nvPr>
        </p:nvSpPr>
        <p:spPr/>
        <p:txBody>
          <a:bodyPr/>
          <a:lstStyle/>
          <a:p>
            <a:fld id="{669D0A19-ECB0-1B4B-B8D3-F4B6C0AE6EF8}" type="slidenum">
              <a:rPr lang="en-US" smtClean="0"/>
              <a:t>23</a:t>
            </a:fld>
            <a:endParaRPr lang="en-US"/>
          </a:p>
        </p:txBody>
      </p:sp>
      <p:sp>
        <p:nvSpPr>
          <p:cNvPr id="17" name="Rectangle 16"/>
          <p:cNvSpPr/>
          <p:nvPr/>
        </p:nvSpPr>
        <p:spPr>
          <a:xfrm>
            <a:off x="169670" y="1336497"/>
            <a:ext cx="11929566" cy="1443585"/>
          </a:xfrm>
          <a:prstGeom prst="rect">
            <a:avLst/>
          </a:prstGeom>
          <a:solidFill>
            <a:schemeClr val="accent1">
              <a:alpha val="1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69670" y="3065319"/>
            <a:ext cx="11929566" cy="1443585"/>
          </a:xfrm>
          <a:prstGeom prst="rect">
            <a:avLst/>
          </a:prstGeom>
          <a:solidFill>
            <a:srgbClr val="CF6C6A">
              <a:alpha val="10000"/>
            </a:srgbClr>
          </a:solidFill>
          <a:ln>
            <a:solidFill>
              <a:srgbClr val="C36564"/>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9" name="Rectangle 18"/>
          <p:cNvSpPr/>
          <p:nvPr/>
        </p:nvSpPr>
        <p:spPr>
          <a:xfrm>
            <a:off x="169670" y="4717877"/>
            <a:ext cx="11929566" cy="1678333"/>
          </a:xfrm>
          <a:prstGeom prst="rect">
            <a:avLst/>
          </a:prstGeom>
          <a:solidFill>
            <a:srgbClr val="92D050">
              <a:alpha val="10000"/>
            </a:srgbClr>
          </a:solidFill>
          <a:ln>
            <a:solidFill>
              <a:srgbClr val="6D9D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6565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80579"/>
          </a:xfrm>
        </p:spPr>
        <p:txBody>
          <a:bodyPr>
            <a:normAutofit fontScale="90000"/>
          </a:bodyPr>
          <a:lstStyle/>
          <a:p>
            <a:r>
              <a:rPr lang="en-US" dirty="0"/>
              <a:t>In Quasi-Score Format – Without Scoring-up Tool</a:t>
            </a:r>
            <a:br>
              <a:rPr lang="en-US" dirty="0"/>
            </a:br>
            <a:r>
              <a:rPr lang="en-US" sz="3300" dirty="0"/>
              <a:t>(notes are not aligned)</a:t>
            </a:r>
          </a:p>
        </p:txBody>
      </p:sp>
      <p:sp>
        <p:nvSpPr>
          <p:cNvPr id="5" name="Slide Number Placeholder 4"/>
          <p:cNvSpPr>
            <a:spLocks noGrp="1"/>
          </p:cNvSpPr>
          <p:nvPr>
            <p:ph type="sldNum" sz="quarter" idx="12"/>
          </p:nvPr>
        </p:nvSpPr>
        <p:spPr/>
        <p:txBody>
          <a:bodyPr/>
          <a:lstStyle/>
          <a:p>
            <a:fld id="{669D0A19-ECB0-1B4B-B8D3-F4B6C0AE6EF8}" type="slidenum">
              <a:rPr lang="en-US" smtClean="0"/>
              <a:t>24</a:t>
            </a:fld>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036" y="1574995"/>
            <a:ext cx="11838432" cy="4651248"/>
          </a:xfrm>
          <a:prstGeom prst="rect">
            <a:avLst/>
          </a:prstGeom>
        </p:spPr>
      </p:pic>
      <p:sp>
        <p:nvSpPr>
          <p:cNvPr id="11" name="Rectangle 10"/>
          <p:cNvSpPr/>
          <p:nvPr/>
        </p:nvSpPr>
        <p:spPr>
          <a:xfrm>
            <a:off x="159025" y="1480808"/>
            <a:ext cx="11900451" cy="4796030"/>
          </a:xfrm>
          <a:prstGeom prst="rect">
            <a:avLst/>
          </a:prstGeom>
          <a:solidFill>
            <a:schemeClr val="bg2">
              <a:lumMod val="75000"/>
              <a:alpha val="1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2906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80579"/>
          </a:xfrm>
        </p:spPr>
        <p:txBody>
          <a:bodyPr>
            <a:normAutofit fontScale="90000"/>
          </a:bodyPr>
          <a:lstStyle/>
          <a:p>
            <a:r>
              <a:rPr lang="en-US" dirty="0"/>
              <a:t>In Score Format – With Scoring-up Tool</a:t>
            </a:r>
            <a:br>
              <a:rPr lang="en-US" dirty="0"/>
            </a:br>
            <a:r>
              <a:rPr lang="en-US" sz="3300" dirty="0"/>
              <a:t>(modification values encoded)</a:t>
            </a:r>
          </a:p>
        </p:txBody>
      </p:sp>
      <p:sp>
        <p:nvSpPr>
          <p:cNvPr id="11" name="Slide Number Placeholder 10"/>
          <p:cNvSpPr>
            <a:spLocks noGrp="1"/>
          </p:cNvSpPr>
          <p:nvPr>
            <p:ph type="sldNum" sz="quarter" idx="12"/>
          </p:nvPr>
        </p:nvSpPr>
        <p:spPr/>
        <p:txBody>
          <a:bodyPr/>
          <a:lstStyle/>
          <a:p>
            <a:fld id="{669D0A19-ECB0-1B4B-B8D3-F4B6C0AE6EF8}" type="slidenum">
              <a:rPr lang="en-US" smtClean="0"/>
              <a:t>25</a:t>
            </a:fld>
            <a:endParaRPr lang="en-US"/>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88" y="1546606"/>
            <a:ext cx="11917680" cy="4809744"/>
          </a:xfrm>
          <a:prstGeom prst="rect">
            <a:avLst/>
          </a:prstGeom>
        </p:spPr>
      </p:pic>
      <p:sp>
        <p:nvSpPr>
          <p:cNvPr id="15" name="Rectangle 14"/>
          <p:cNvSpPr/>
          <p:nvPr/>
        </p:nvSpPr>
        <p:spPr>
          <a:xfrm>
            <a:off x="159025" y="1480808"/>
            <a:ext cx="11900451" cy="4875542"/>
          </a:xfrm>
          <a:prstGeom prst="rect">
            <a:avLst/>
          </a:prstGeom>
          <a:solidFill>
            <a:schemeClr val="bg2">
              <a:lumMod val="75000"/>
              <a:alpha val="1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04405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a:xfrm>
            <a:off x="838200" y="1825625"/>
            <a:ext cx="10515600" cy="4351338"/>
          </a:xfrm>
        </p:spPr>
        <p:txBody>
          <a:bodyPr>
            <a:normAutofit/>
          </a:bodyPr>
          <a:lstStyle/>
          <a:p>
            <a:pPr>
              <a:lnSpc>
                <a:spcPct val="150000"/>
              </a:lnSpc>
            </a:pPr>
            <a:r>
              <a:rPr lang="en-US" dirty="0"/>
              <a:t>Preserves the original note values</a:t>
            </a:r>
          </a:p>
          <a:p>
            <a:pPr>
              <a:lnSpc>
                <a:spcPct val="150000"/>
              </a:lnSpc>
            </a:pPr>
            <a:r>
              <a:rPr lang="en-US" dirty="0"/>
              <a:t>The scoring-up tool presents the piece in score format</a:t>
            </a:r>
          </a:p>
          <a:p>
            <a:pPr>
              <a:lnSpc>
                <a:spcPct val="150000"/>
              </a:lnSpc>
            </a:pPr>
            <a:r>
              <a:rPr lang="en-US" dirty="0"/>
              <a:t>Facilitates visualizing the vertical sonorities and studying the relation between the voices of a piece</a:t>
            </a:r>
          </a:p>
        </p:txBody>
      </p:sp>
      <p:sp>
        <p:nvSpPr>
          <p:cNvPr id="4" name="Slide Number Placeholder 3"/>
          <p:cNvSpPr>
            <a:spLocks noGrp="1"/>
          </p:cNvSpPr>
          <p:nvPr>
            <p:ph type="sldNum" sz="quarter" idx="12"/>
          </p:nvPr>
        </p:nvSpPr>
        <p:spPr/>
        <p:txBody>
          <a:bodyPr/>
          <a:lstStyle/>
          <a:p>
            <a:fld id="{669D0A19-ECB0-1B4B-B8D3-F4B6C0AE6EF8}" type="slidenum">
              <a:rPr lang="en-US" smtClean="0"/>
              <a:t>26</a:t>
            </a:fld>
            <a:endParaRPr lang="en-US"/>
          </a:p>
        </p:txBody>
      </p:sp>
    </p:spTree>
    <p:extLst>
      <p:ext uri="{BB962C8B-B14F-4D97-AF65-F5344CB8AC3E}">
        <p14:creationId xmlns:p14="http://schemas.microsoft.com/office/powerpoint/2010/main" val="2006097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xmlns="" id="{1B860D2C-0C3F-354E-B961-E5B248C41E9B}"/>
              </a:ext>
            </a:extLst>
          </p:cNvPr>
          <p:cNvSpPr>
            <a:spLocks noGrp="1"/>
          </p:cNvSpPr>
          <p:nvPr>
            <p:ph type="body" idx="1"/>
          </p:nvPr>
        </p:nvSpPr>
        <p:spPr>
          <a:xfrm>
            <a:off x="627529" y="1611824"/>
            <a:ext cx="4379041" cy="4772794"/>
          </a:xfrm>
        </p:spPr>
        <p:txBody>
          <a:bodyPr/>
          <a:lstStyle/>
          <a:p>
            <a:pPr marL="0" indent="0">
              <a:buNone/>
            </a:pPr>
            <a:r>
              <a:rPr lang="en-US" sz="3000" dirty="0"/>
              <a:t>Optical Music Recognition (OMR)</a:t>
            </a:r>
          </a:p>
          <a:p>
            <a:endParaRPr lang="en-US" dirty="0"/>
          </a:p>
          <a:p>
            <a:pPr>
              <a:buFont typeface="Wingdings" pitchFamily="2" charset="2"/>
              <a:buChar char="Ø"/>
            </a:pPr>
            <a:r>
              <a:rPr lang="en-US" sz="2400" dirty="0"/>
              <a:t> Similar to Optical  Character Recognition (OCR)</a:t>
            </a:r>
          </a:p>
        </p:txBody>
      </p:sp>
      <p:sp>
        <p:nvSpPr>
          <p:cNvPr id="4" name="Slide Number Placeholder 3">
            <a:extLst>
              <a:ext uri="{FF2B5EF4-FFF2-40B4-BE49-F238E27FC236}">
                <a16:creationId xmlns:a16="http://schemas.microsoft.com/office/drawing/2014/main" xmlns="" id="{EFB3AF06-C2D0-0441-9FCD-CFA4DE7A83BF}"/>
              </a:ext>
            </a:extLst>
          </p:cNvPr>
          <p:cNvSpPr>
            <a:spLocks noGrp="1"/>
          </p:cNvSpPr>
          <p:nvPr>
            <p:ph type="sldNum" idx="12"/>
          </p:nvPr>
        </p:nvSpPr>
        <p:spPr/>
        <p:txBody>
          <a:bodyPr/>
          <a:lstStyle/>
          <a:p>
            <a:fld id="{00000000-1234-1234-1234-123412341234}" type="slidenum">
              <a:rPr lang="en" smtClean="0"/>
              <a:pPr/>
              <a:t>27</a:t>
            </a:fld>
            <a:endParaRPr lang="en"/>
          </a:p>
        </p:txBody>
      </p:sp>
      <p:grpSp>
        <p:nvGrpSpPr>
          <p:cNvPr id="29" name="Group 28">
            <a:extLst>
              <a:ext uri="{FF2B5EF4-FFF2-40B4-BE49-F238E27FC236}">
                <a16:creationId xmlns:a16="http://schemas.microsoft.com/office/drawing/2014/main" xmlns="" id="{C215B4C0-8BA4-D84B-AE6B-77BAACABBE97}"/>
              </a:ext>
            </a:extLst>
          </p:cNvPr>
          <p:cNvGrpSpPr/>
          <p:nvPr/>
        </p:nvGrpSpPr>
        <p:grpSpPr>
          <a:xfrm>
            <a:off x="5328798" y="551303"/>
            <a:ext cx="5840305" cy="5907399"/>
            <a:chOff x="5328798" y="551303"/>
            <a:chExt cx="5840305" cy="5907399"/>
          </a:xfrm>
        </p:grpSpPr>
        <p:pic>
          <p:nvPicPr>
            <p:cNvPr id="5" name="Picture 4">
              <a:extLst>
                <a:ext uri="{FF2B5EF4-FFF2-40B4-BE49-F238E27FC236}">
                  <a16:creationId xmlns:a16="http://schemas.microsoft.com/office/drawing/2014/main" xmlns="" id="{30E51776-5F69-C849-87BB-0A6E39DB8C03}"/>
                </a:ext>
              </a:extLst>
            </p:cNvPr>
            <p:cNvPicPr>
              <a:picLocks noChangeAspect="1"/>
            </p:cNvPicPr>
            <p:nvPr/>
          </p:nvPicPr>
          <p:blipFill rotWithShape="1">
            <a:blip r:embed="rId3"/>
            <a:srcRect t="2581"/>
            <a:stretch/>
          </p:blipFill>
          <p:spPr>
            <a:xfrm>
              <a:off x="5370615" y="2792299"/>
              <a:ext cx="2340000" cy="1419054"/>
            </a:xfrm>
            <a:prstGeom prst="rect">
              <a:avLst/>
            </a:prstGeom>
            <a:ln>
              <a:solidFill>
                <a:srgbClr val="00B050"/>
              </a:solidFill>
            </a:ln>
          </p:spPr>
        </p:pic>
        <p:pic>
          <p:nvPicPr>
            <p:cNvPr id="6" name="Picture 5">
              <a:extLst>
                <a:ext uri="{FF2B5EF4-FFF2-40B4-BE49-F238E27FC236}">
                  <a16:creationId xmlns:a16="http://schemas.microsoft.com/office/drawing/2014/main" xmlns="" id="{BD53FC55-B376-4B4A-A49C-B9FC86D46733}"/>
                </a:ext>
              </a:extLst>
            </p:cNvPr>
            <p:cNvPicPr>
              <a:picLocks noChangeAspect="1"/>
            </p:cNvPicPr>
            <p:nvPr/>
          </p:nvPicPr>
          <p:blipFill>
            <a:blip r:embed="rId4"/>
            <a:stretch>
              <a:fillRect/>
            </a:stretch>
          </p:blipFill>
          <p:spPr>
            <a:xfrm>
              <a:off x="5370615" y="593367"/>
              <a:ext cx="2340000" cy="2028630"/>
            </a:xfrm>
            <a:prstGeom prst="rect">
              <a:avLst/>
            </a:prstGeom>
            <a:ln>
              <a:solidFill>
                <a:srgbClr val="0070C0"/>
              </a:solidFill>
            </a:ln>
          </p:spPr>
        </p:pic>
        <p:pic>
          <p:nvPicPr>
            <p:cNvPr id="7" name="Picture 6">
              <a:extLst>
                <a:ext uri="{FF2B5EF4-FFF2-40B4-BE49-F238E27FC236}">
                  <a16:creationId xmlns:a16="http://schemas.microsoft.com/office/drawing/2014/main" xmlns="" id="{9A3FC479-3A78-1A4F-BDFD-2C02DC30599B}"/>
                </a:ext>
              </a:extLst>
            </p:cNvPr>
            <p:cNvPicPr>
              <a:picLocks noChangeAspect="1"/>
            </p:cNvPicPr>
            <p:nvPr/>
          </p:nvPicPr>
          <p:blipFill>
            <a:blip r:embed="rId5"/>
            <a:stretch>
              <a:fillRect/>
            </a:stretch>
          </p:blipFill>
          <p:spPr>
            <a:xfrm>
              <a:off x="5328798" y="4381655"/>
              <a:ext cx="2340000" cy="2002963"/>
            </a:xfrm>
            <a:prstGeom prst="rect">
              <a:avLst/>
            </a:prstGeom>
            <a:ln>
              <a:solidFill>
                <a:srgbClr val="FF0000"/>
              </a:solidFill>
            </a:ln>
          </p:spPr>
        </p:pic>
        <p:sp>
          <p:nvSpPr>
            <p:cNvPr id="9" name="Rectangle 8">
              <a:extLst>
                <a:ext uri="{FF2B5EF4-FFF2-40B4-BE49-F238E27FC236}">
                  <a16:creationId xmlns:a16="http://schemas.microsoft.com/office/drawing/2014/main" xmlns="" id="{FD2F4E11-6B12-994A-8EA1-542E3839EFBA}"/>
                </a:ext>
              </a:extLst>
            </p:cNvPr>
            <p:cNvSpPr/>
            <p:nvPr/>
          </p:nvSpPr>
          <p:spPr>
            <a:xfrm>
              <a:off x="9672901" y="551303"/>
              <a:ext cx="1366053" cy="1585049"/>
            </a:xfrm>
            <a:prstGeom prst="rect">
              <a:avLst/>
            </a:prstGeom>
            <a:ln>
              <a:solidFill>
                <a:schemeClr val="bg2">
                  <a:lumMod val="50000"/>
                </a:schemeClr>
              </a:solidFill>
            </a:ln>
          </p:spPr>
          <p:txBody>
            <a:bodyPr wrap="square">
              <a:spAutoFit/>
            </a:bodyPr>
            <a:lstStyle/>
            <a:p>
              <a:pPr algn="ctr" fontAlgn="ctr"/>
              <a:endParaRPr lang="en-US" sz="500" b="1" i="0" u="none" strike="noStrike" dirty="0">
                <a:solidFill>
                  <a:srgbClr val="000000"/>
                </a:solidFill>
                <a:effectLst/>
                <a:latin typeface="Arial" charset="0"/>
              </a:endParaRPr>
            </a:p>
            <a:p>
              <a:pPr algn="ctr" fontAlgn="ctr"/>
              <a:r>
                <a:rPr lang="en-US" sz="1600" b="1" i="0" u="none" strike="noStrike" dirty="0">
                  <a:solidFill>
                    <a:srgbClr val="000000"/>
                  </a:solidFill>
                  <a:effectLst/>
                  <a:latin typeface="Arial" charset="0"/>
                </a:rPr>
                <a:t>Mensural MEI file</a:t>
              </a:r>
            </a:p>
            <a:p>
              <a:pPr algn="ctr" fontAlgn="ctr"/>
              <a:r>
                <a:rPr lang="en-US" sz="1600" b="1" dirty="0">
                  <a:solidFill>
                    <a:srgbClr val="000000"/>
                  </a:solidFill>
                  <a:latin typeface="Arial" charset="0"/>
                </a:rPr>
                <a:t>________</a:t>
              </a:r>
            </a:p>
            <a:p>
              <a:pPr algn="ctr" fontAlgn="ctr"/>
              <a:r>
                <a:rPr lang="en-US" sz="1600" b="1" dirty="0">
                  <a:solidFill>
                    <a:srgbClr val="000000"/>
                  </a:solidFill>
                  <a:latin typeface="Arial" charset="0"/>
                </a:rPr>
                <a:t>________</a:t>
              </a:r>
            </a:p>
            <a:p>
              <a:pPr algn="ctr" fontAlgn="ctr"/>
              <a:r>
                <a:rPr lang="en-US" sz="1600" b="1" dirty="0">
                  <a:solidFill>
                    <a:srgbClr val="000000"/>
                  </a:solidFill>
                  <a:latin typeface="Arial" charset="0"/>
                </a:rPr>
                <a:t>________</a:t>
              </a:r>
            </a:p>
            <a:p>
              <a:pPr algn="ctr" fontAlgn="ctr"/>
              <a:endParaRPr lang="en-US" sz="1200" dirty="0">
                <a:solidFill>
                  <a:srgbClr val="000000"/>
                </a:solidFill>
                <a:latin typeface="Arial" charset="0"/>
              </a:endParaRPr>
            </a:p>
          </p:txBody>
        </p:sp>
        <p:sp>
          <p:nvSpPr>
            <p:cNvPr id="11" name="TextBox 10">
              <a:extLst>
                <a:ext uri="{FF2B5EF4-FFF2-40B4-BE49-F238E27FC236}">
                  <a16:creationId xmlns:a16="http://schemas.microsoft.com/office/drawing/2014/main" xmlns="" id="{44C974AC-5DDB-3A45-91ED-42CA7026B8DC}"/>
                </a:ext>
              </a:extLst>
            </p:cNvPr>
            <p:cNvSpPr txBox="1"/>
            <p:nvPr/>
          </p:nvSpPr>
          <p:spPr>
            <a:xfrm>
              <a:off x="9672900" y="2182298"/>
              <a:ext cx="1366053" cy="338554"/>
            </a:xfrm>
            <a:prstGeom prst="rect">
              <a:avLst/>
            </a:prstGeom>
            <a:noFill/>
          </p:spPr>
          <p:txBody>
            <a:bodyPr wrap="square" rtlCol="0">
              <a:spAutoFit/>
            </a:bodyPr>
            <a:lstStyle/>
            <a:p>
              <a:pPr algn="ctr"/>
              <a:r>
                <a:rPr lang="en-US" sz="1600" b="1" i="1" dirty="0" err="1">
                  <a:solidFill>
                    <a:srgbClr val="0070C0"/>
                  </a:solidFill>
                </a:rPr>
                <a:t>Superius</a:t>
              </a:r>
              <a:r>
                <a:rPr lang="en-US" sz="1600" b="1" i="1" dirty="0">
                  <a:solidFill>
                    <a:srgbClr val="0070C0"/>
                  </a:solidFill>
                </a:rPr>
                <a:t> part</a:t>
              </a:r>
            </a:p>
          </p:txBody>
        </p:sp>
        <p:sp>
          <p:nvSpPr>
            <p:cNvPr id="12" name="TextBox 11">
              <a:extLst>
                <a:ext uri="{FF2B5EF4-FFF2-40B4-BE49-F238E27FC236}">
                  <a16:creationId xmlns:a16="http://schemas.microsoft.com/office/drawing/2014/main" xmlns="" id="{74AF382B-F422-954C-B3FA-7CE55E25D2DA}"/>
                </a:ext>
              </a:extLst>
            </p:cNvPr>
            <p:cNvSpPr txBox="1"/>
            <p:nvPr/>
          </p:nvSpPr>
          <p:spPr>
            <a:xfrm>
              <a:off x="9542746" y="4034181"/>
              <a:ext cx="1626357" cy="338554"/>
            </a:xfrm>
            <a:prstGeom prst="rect">
              <a:avLst/>
            </a:prstGeom>
            <a:noFill/>
          </p:spPr>
          <p:txBody>
            <a:bodyPr wrap="square" rtlCol="0">
              <a:spAutoFit/>
            </a:bodyPr>
            <a:lstStyle/>
            <a:p>
              <a:pPr algn="ctr"/>
              <a:r>
                <a:rPr lang="en-US" sz="1600" b="1" i="1" dirty="0" err="1">
                  <a:solidFill>
                    <a:srgbClr val="0070C0"/>
                  </a:solidFill>
                </a:rPr>
                <a:t>Contratenor</a:t>
              </a:r>
              <a:r>
                <a:rPr lang="en-US" sz="1600" b="1" i="1" dirty="0">
                  <a:solidFill>
                    <a:srgbClr val="0070C0"/>
                  </a:solidFill>
                </a:rPr>
                <a:t> part</a:t>
              </a:r>
            </a:p>
          </p:txBody>
        </p:sp>
        <p:sp>
          <p:nvSpPr>
            <p:cNvPr id="13" name="TextBox 12">
              <a:extLst>
                <a:ext uri="{FF2B5EF4-FFF2-40B4-BE49-F238E27FC236}">
                  <a16:creationId xmlns:a16="http://schemas.microsoft.com/office/drawing/2014/main" xmlns="" id="{2214BF68-2E16-9D4E-AA15-B52D75FB0742}"/>
                </a:ext>
              </a:extLst>
            </p:cNvPr>
            <p:cNvSpPr txBox="1"/>
            <p:nvPr/>
          </p:nvSpPr>
          <p:spPr>
            <a:xfrm>
              <a:off x="9672899" y="6120148"/>
              <a:ext cx="1366053" cy="338554"/>
            </a:xfrm>
            <a:prstGeom prst="rect">
              <a:avLst/>
            </a:prstGeom>
            <a:noFill/>
          </p:spPr>
          <p:txBody>
            <a:bodyPr wrap="square" rtlCol="0">
              <a:spAutoFit/>
            </a:bodyPr>
            <a:lstStyle/>
            <a:p>
              <a:pPr algn="ctr"/>
              <a:r>
                <a:rPr lang="en-US" sz="1600" b="1" i="1" dirty="0">
                  <a:solidFill>
                    <a:srgbClr val="0070C0"/>
                  </a:solidFill>
                </a:rPr>
                <a:t>Tenor part</a:t>
              </a:r>
            </a:p>
          </p:txBody>
        </p:sp>
        <p:sp>
          <p:nvSpPr>
            <p:cNvPr id="14" name="Rectangle 13">
              <a:extLst>
                <a:ext uri="{FF2B5EF4-FFF2-40B4-BE49-F238E27FC236}">
                  <a16:creationId xmlns:a16="http://schemas.microsoft.com/office/drawing/2014/main" xmlns="" id="{FC9AD358-2D0B-6B44-A40A-D16EC408368A}"/>
                </a:ext>
              </a:extLst>
            </p:cNvPr>
            <p:cNvSpPr/>
            <p:nvPr/>
          </p:nvSpPr>
          <p:spPr>
            <a:xfrm>
              <a:off x="9673923" y="2662877"/>
              <a:ext cx="1366053" cy="1338828"/>
            </a:xfrm>
            <a:prstGeom prst="rect">
              <a:avLst/>
            </a:prstGeom>
            <a:ln>
              <a:solidFill>
                <a:schemeClr val="bg2">
                  <a:lumMod val="50000"/>
                </a:schemeClr>
              </a:solidFill>
            </a:ln>
          </p:spPr>
          <p:txBody>
            <a:bodyPr wrap="square">
              <a:spAutoFit/>
            </a:bodyPr>
            <a:lstStyle/>
            <a:p>
              <a:pPr algn="ctr" fontAlgn="ctr"/>
              <a:endParaRPr lang="en-US" sz="500" b="1" i="0" u="none" strike="noStrike" dirty="0">
                <a:solidFill>
                  <a:srgbClr val="000000"/>
                </a:solidFill>
                <a:effectLst/>
                <a:latin typeface="Arial" charset="0"/>
              </a:endParaRPr>
            </a:p>
            <a:p>
              <a:pPr algn="ctr" fontAlgn="ctr"/>
              <a:r>
                <a:rPr lang="en-US" sz="1600" b="1" i="0" u="none" strike="noStrike" dirty="0">
                  <a:solidFill>
                    <a:srgbClr val="000000"/>
                  </a:solidFill>
                  <a:effectLst/>
                  <a:latin typeface="Arial" charset="0"/>
                </a:rPr>
                <a:t>Mensural MEI file</a:t>
              </a:r>
            </a:p>
            <a:p>
              <a:pPr algn="ctr" fontAlgn="ctr"/>
              <a:r>
                <a:rPr lang="en-US" sz="1600" b="1" dirty="0">
                  <a:solidFill>
                    <a:srgbClr val="000000"/>
                  </a:solidFill>
                  <a:latin typeface="Arial" charset="0"/>
                </a:rPr>
                <a:t>________</a:t>
              </a:r>
            </a:p>
            <a:p>
              <a:pPr algn="ctr" fontAlgn="ctr"/>
              <a:r>
                <a:rPr lang="en-US" sz="1600" b="1" dirty="0">
                  <a:solidFill>
                    <a:srgbClr val="000000"/>
                  </a:solidFill>
                  <a:latin typeface="Arial" charset="0"/>
                </a:rPr>
                <a:t>________</a:t>
              </a:r>
            </a:p>
            <a:p>
              <a:pPr algn="ctr" fontAlgn="ctr"/>
              <a:endParaRPr lang="en-US" sz="1200" dirty="0">
                <a:solidFill>
                  <a:srgbClr val="000000"/>
                </a:solidFill>
                <a:latin typeface="Arial" charset="0"/>
              </a:endParaRPr>
            </a:p>
          </p:txBody>
        </p:sp>
        <p:sp>
          <p:nvSpPr>
            <p:cNvPr id="15" name="Rectangle 14">
              <a:extLst>
                <a:ext uri="{FF2B5EF4-FFF2-40B4-BE49-F238E27FC236}">
                  <a16:creationId xmlns:a16="http://schemas.microsoft.com/office/drawing/2014/main" xmlns="" id="{0F874B6A-0427-0F45-B9FF-D0DE7AA82F93}"/>
                </a:ext>
              </a:extLst>
            </p:cNvPr>
            <p:cNvSpPr/>
            <p:nvPr/>
          </p:nvSpPr>
          <p:spPr>
            <a:xfrm>
              <a:off x="9672899" y="4532503"/>
              <a:ext cx="1366053" cy="1585049"/>
            </a:xfrm>
            <a:prstGeom prst="rect">
              <a:avLst/>
            </a:prstGeom>
            <a:ln>
              <a:solidFill>
                <a:schemeClr val="bg2">
                  <a:lumMod val="50000"/>
                </a:schemeClr>
              </a:solidFill>
            </a:ln>
          </p:spPr>
          <p:txBody>
            <a:bodyPr wrap="square">
              <a:spAutoFit/>
            </a:bodyPr>
            <a:lstStyle/>
            <a:p>
              <a:pPr algn="ctr" fontAlgn="ctr"/>
              <a:endParaRPr lang="en-US" sz="500" b="1" i="0" u="none" strike="noStrike" dirty="0">
                <a:solidFill>
                  <a:srgbClr val="000000"/>
                </a:solidFill>
                <a:effectLst/>
                <a:latin typeface="Arial" charset="0"/>
              </a:endParaRPr>
            </a:p>
            <a:p>
              <a:pPr algn="ctr" fontAlgn="ctr"/>
              <a:r>
                <a:rPr lang="en-US" sz="1600" b="1" i="0" u="none" strike="noStrike" dirty="0">
                  <a:solidFill>
                    <a:srgbClr val="000000"/>
                  </a:solidFill>
                  <a:effectLst/>
                  <a:latin typeface="Arial" charset="0"/>
                </a:rPr>
                <a:t>Mensural MEI file</a:t>
              </a:r>
            </a:p>
            <a:p>
              <a:pPr algn="ctr" fontAlgn="ctr"/>
              <a:r>
                <a:rPr lang="en-US" sz="1600" b="1" dirty="0">
                  <a:solidFill>
                    <a:srgbClr val="000000"/>
                  </a:solidFill>
                  <a:latin typeface="Arial" charset="0"/>
                </a:rPr>
                <a:t>________</a:t>
              </a:r>
            </a:p>
            <a:p>
              <a:pPr algn="ctr" fontAlgn="ctr"/>
              <a:r>
                <a:rPr lang="en-US" sz="1600" b="1" dirty="0">
                  <a:solidFill>
                    <a:srgbClr val="000000"/>
                  </a:solidFill>
                  <a:latin typeface="Arial" charset="0"/>
                </a:rPr>
                <a:t>________</a:t>
              </a:r>
            </a:p>
            <a:p>
              <a:pPr algn="ctr" fontAlgn="ctr"/>
              <a:r>
                <a:rPr lang="en-US" sz="1600" b="1" dirty="0">
                  <a:solidFill>
                    <a:srgbClr val="000000"/>
                  </a:solidFill>
                  <a:latin typeface="Arial" charset="0"/>
                </a:rPr>
                <a:t>________</a:t>
              </a:r>
            </a:p>
            <a:p>
              <a:pPr algn="ctr" fontAlgn="ctr"/>
              <a:endParaRPr lang="en-US" sz="1200" dirty="0">
                <a:solidFill>
                  <a:srgbClr val="000000"/>
                </a:solidFill>
                <a:latin typeface="Arial" charset="0"/>
              </a:endParaRPr>
            </a:p>
          </p:txBody>
        </p:sp>
        <p:sp>
          <p:nvSpPr>
            <p:cNvPr id="16" name="Shape 90">
              <a:extLst>
                <a:ext uri="{FF2B5EF4-FFF2-40B4-BE49-F238E27FC236}">
                  <a16:creationId xmlns:a16="http://schemas.microsoft.com/office/drawing/2014/main" xmlns="" id="{60D2CB64-A67B-9F4A-A714-BFFBFBC23800}"/>
                </a:ext>
              </a:extLst>
            </p:cNvPr>
            <p:cNvSpPr txBox="1"/>
            <p:nvPr/>
          </p:nvSpPr>
          <p:spPr>
            <a:xfrm>
              <a:off x="8212875" y="1002820"/>
              <a:ext cx="888007" cy="398034"/>
            </a:xfrm>
            <a:prstGeom prst="rect">
              <a:avLst/>
            </a:prstGeom>
            <a:noFill/>
            <a:ln>
              <a:noFill/>
            </a:ln>
          </p:spPr>
          <p:txBody>
            <a:bodyPr lIns="91425" tIns="91425" rIns="91425" bIns="91425" anchor="ctr" anchorCtr="0">
              <a:noAutofit/>
            </a:bodyPr>
            <a:lstStyle/>
            <a:p>
              <a:pPr lvl="0" algn="ctr">
                <a:spcBef>
                  <a:spcPts val="0"/>
                </a:spcBef>
                <a:buNone/>
              </a:pPr>
              <a:r>
                <a:rPr lang="en" sz="2400" b="1" dirty="0">
                  <a:solidFill>
                    <a:schemeClr val="accent4">
                      <a:lumMod val="75000"/>
                    </a:schemeClr>
                  </a:solidFill>
                </a:rPr>
                <a:t>OMR</a:t>
              </a:r>
            </a:p>
          </p:txBody>
        </p:sp>
        <p:cxnSp>
          <p:nvCxnSpPr>
            <p:cNvPr id="17" name="Straight Arrow Connector 16">
              <a:extLst>
                <a:ext uri="{FF2B5EF4-FFF2-40B4-BE49-F238E27FC236}">
                  <a16:creationId xmlns:a16="http://schemas.microsoft.com/office/drawing/2014/main" xmlns="" id="{7B689D99-46AB-E342-870C-412BD6959A33}"/>
                </a:ext>
              </a:extLst>
            </p:cNvPr>
            <p:cNvCxnSpPr>
              <a:cxnSpLocks/>
            </p:cNvCxnSpPr>
            <p:nvPr/>
          </p:nvCxnSpPr>
          <p:spPr>
            <a:xfrm>
              <a:off x="7991026" y="1490687"/>
              <a:ext cx="1425844" cy="0"/>
            </a:xfrm>
            <a:prstGeom prst="straightConnector1">
              <a:avLst/>
            </a:prstGeom>
            <a:ln w="635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Shape 90">
              <a:extLst>
                <a:ext uri="{FF2B5EF4-FFF2-40B4-BE49-F238E27FC236}">
                  <a16:creationId xmlns:a16="http://schemas.microsoft.com/office/drawing/2014/main" xmlns="" id="{EDE70703-200C-AD4C-93F4-DA8F68C5EAF5}"/>
                </a:ext>
              </a:extLst>
            </p:cNvPr>
            <p:cNvSpPr txBox="1"/>
            <p:nvPr/>
          </p:nvSpPr>
          <p:spPr>
            <a:xfrm>
              <a:off x="8212875" y="2922026"/>
              <a:ext cx="888007" cy="398034"/>
            </a:xfrm>
            <a:prstGeom prst="rect">
              <a:avLst/>
            </a:prstGeom>
            <a:noFill/>
            <a:ln>
              <a:noFill/>
            </a:ln>
          </p:spPr>
          <p:txBody>
            <a:bodyPr lIns="91425" tIns="91425" rIns="91425" bIns="91425" anchor="ctr" anchorCtr="0">
              <a:noAutofit/>
            </a:bodyPr>
            <a:lstStyle/>
            <a:p>
              <a:pPr lvl="0" algn="ctr">
                <a:spcBef>
                  <a:spcPts val="0"/>
                </a:spcBef>
                <a:buNone/>
              </a:pPr>
              <a:r>
                <a:rPr lang="en" sz="2400" b="1" dirty="0">
                  <a:solidFill>
                    <a:schemeClr val="accent4">
                      <a:lumMod val="75000"/>
                    </a:schemeClr>
                  </a:solidFill>
                </a:rPr>
                <a:t>OMR</a:t>
              </a:r>
            </a:p>
          </p:txBody>
        </p:sp>
        <p:cxnSp>
          <p:nvCxnSpPr>
            <p:cNvPr id="26" name="Straight Arrow Connector 25">
              <a:extLst>
                <a:ext uri="{FF2B5EF4-FFF2-40B4-BE49-F238E27FC236}">
                  <a16:creationId xmlns:a16="http://schemas.microsoft.com/office/drawing/2014/main" xmlns="" id="{7F06DA96-6150-0E43-88D6-1289C64CD003}"/>
                </a:ext>
              </a:extLst>
            </p:cNvPr>
            <p:cNvCxnSpPr>
              <a:cxnSpLocks/>
            </p:cNvCxnSpPr>
            <p:nvPr/>
          </p:nvCxnSpPr>
          <p:spPr>
            <a:xfrm>
              <a:off x="7991026" y="3409893"/>
              <a:ext cx="1425844" cy="0"/>
            </a:xfrm>
            <a:prstGeom prst="straightConnector1">
              <a:avLst/>
            </a:prstGeom>
            <a:ln w="635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Shape 90">
              <a:extLst>
                <a:ext uri="{FF2B5EF4-FFF2-40B4-BE49-F238E27FC236}">
                  <a16:creationId xmlns:a16="http://schemas.microsoft.com/office/drawing/2014/main" xmlns="" id="{F5312116-BE25-9B44-9596-989B15894646}"/>
                </a:ext>
              </a:extLst>
            </p:cNvPr>
            <p:cNvSpPr txBox="1"/>
            <p:nvPr/>
          </p:nvSpPr>
          <p:spPr>
            <a:xfrm>
              <a:off x="8212875" y="4841232"/>
              <a:ext cx="888007" cy="398034"/>
            </a:xfrm>
            <a:prstGeom prst="rect">
              <a:avLst/>
            </a:prstGeom>
            <a:noFill/>
            <a:ln>
              <a:noFill/>
            </a:ln>
          </p:spPr>
          <p:txBody>
            <a:bodyPr lIns="91425" tIns="91425" rIns="91425" bIns="91425" anchor="ctr" anchorCtr="0">
              <a:noAutofit/>
            </a:bodyPr>
            <a:lstStyle/>
            <a:p>
              <a:pPr lvl="0" algn="ctr">
                <a:spcBef>
                  <a:spcPts val="0"/>
                </a:spcBef>
                <a:buNone/>
              </a:pPr>
              <a:r>
                <a:rPr lang="en" sz="2400" b="1" dirty="0">
                  <a:solidFill>
                    <a:schemeClr val="accent4">
                      <a:lumMod val="75000"/>
                    </a:schemeClr>
                  </a:solidFill>
                </a:rPr>
                <a:t>OMR</a:t>
              </a:r>
            </a:p>
          </p:txBody>
        </p:sp>
        <p:cxnSp>
          <p:nvCxnSpPr>
            <p:cNvPr id="28" name="Straight Arrow Connector 27">
              <a:extLst>
                <a:ext uri="{FF2B5EF4-FFF2-40B4-BE49-F238E27FC236}">
                  <a16:creationId xmlns:a16="http://schemas.microsoft.com/office/drawing/2014/main" xmlns="" id="{BC5D974D-A5BB-9146-8425-5FA24D31CA18}"/>
                </a:ext>
              </a:extLst>
            </p:cNvPr>
            <p:cNvCxnSpPr>
              <a:cxnSpLocks/>
            </p:cNvCxnSpPr>
            <p:nvPr/>
          </p:nvCxnSpPr>
          <p:spPr>
            <a:xfrm>
              <a:off x="7991026" y="5329099"/>
              <a:ext cx="1425844" cy="0"/>
            </a:xfrm>
            <a:prstGeom prst="straightConnector1">
              <a:avLst/>
            </a:prstGeom>
            <a:ln w="635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7" name="Title 1">
            <a:extLst>
              <a:ext uri="{FF2B5EF4-FFF2-40B4-BE49-F238E27FC236}">
                <a16:creationId xmlns:a16="http://schemas.microsoft.com/office/drawing/2014/main" xmlns="" id="{87E31D0F-D847-4C48-A686-96E495024AE5}"/>
              </a:ext>
            </a:extLst>
          </p:cNvPr>
          <p:cNvSpPr txBox="1">
            <a:spLocks/>
          </p:cNvSpPr>
          <p:nvPr/>
        </p:nvSpPr>
        <p:spPr>
          <a:xfrm>
            <a:off x="415600" y="485793"/>
            <a:ext cx="11360800" cy="7636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Future work</a:t>
            </a:r>
          </a:p>
        </p:txBody>
      </p:sp>
    </p:spTree>
    <p:extLst>
      <p:ext uri="{BB962C8B-B14F-4D97-AF65-F5344CB8AC3E}">
        <p14:creationId xmlns:p14="http://schemas.microsoft.com/office/powerpoint/2010/main" val="3745769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69D0A19-ECB0-1B4B-B8D3-F4B6C0AE6EF8}" type="slidenum">
              <a:rPr lang="en-US" smtClean="0"/>
              <a:t>28</a:t>
            </a:fld>
            <a:endParaRPr lang="en-US"/>
          </a:p>
        </p:txBody>
      </p:sp>
      <p:grpSp>
        <p:nvGrpSpPr>
          <p:cNvPr id="2" name="Group 1">
            <a:extLst>
              <a:ext uri="{FF2B5EF4-FFF2-40B4-BE49-F238E27FC236}">
                <a16:creationId xmlns:a16="http://schemas.microsoft.com/office/drawing/2014/main" xmlns="" id="{26B0DD38-4A5A-CE48-9F76-78C11D34849A}"/>
              </a:ext>
            </a:extLst>
          </p:cNvPr>
          <p:cNvGrpSpPr/>
          <p:nvPr/>
        </p:nvGrpSpPr>
        <p:grpSpPr>
          <a:xfrm>
            <a:off x="972500" y="1239866"/>
            <a:ext cx="7813204" cy="4853014"/>
            <a:chOff x="2679149" y="1441344"/>
            <a:chExt cx="7813204" cy="4853014"/>
          </a:xfrm>
        </p:grpSpPr>
        <p:sp>
          <p:nvSpPr>
            <p:cNvPr id="37" name="Rectangle 36"/>
            <p:cNvSpPr/>
            <p:nvPr/>
          </p:nvSpPr>
          <p:spPr>
            <a:xfrm>
              <a:off x="5391634" y="1458225"/>
              <a:ext cx="2255293" cy="45186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200" dirty="0"/>
                <a:t>Scoring-up</a:t>
              </a:r>
            </a:p>
            <a:p>
              <a:pPr algn="ctr"/>
              <a:r>
                <a:rPr lang="en-US" sz="3200" dirty="0"/>
                <a:t>Tool</a:t>
              </a:r>
            </a:p>
          </p:txBody>
        </p:sp>
        <p:sp>
          <p:nvSpPr>
            <p:cNvPr id="38" name="Rectangle 37"/>
            <p:cNvSpPr/>
            <p:nvPr/>
          </p:nvSpPr>
          <p:spPr>
            <a:xfrm>
              <a:off x="2999877" y="1441344"/>
              <a:ext cx="1093610" cy="1249136"/>
            </a:xfrm>
            <a:prstGeom prst="rect">
              <a:avLst/>
            </a:prstGeom>
            <a:ln>
              <a:solidFill>
                <a:schemeClr val="bg2">
                  <a:lumMod val="50000"/>
                </a:schemeClr>
              </a:solidFill>
            </a:ln>
          </p:spPr>
          <p:txBody>
            <a:bodyPr wrap="square">
              <a:spAutoFit/>
            </a:bodyPr>
            <a:lstStyle/>
            <a:p>
              <a:pPr algn="ctr" fontAlgn="ctr"/>
              <a:endParaRPr lang="en-US" sz="500" b="1" i="0" u="none" strike="noStrike" dirty="0">
                <a:solidFill>
                  <a:srgbClr val="000000"/>
                </a:solidFill>
                <a:effectLst/>
                <a:latin typeface="Arial" charset="0"/>
              </a:endParaRPr>
            </a:p>
            <a:p>
              <a:pPr algn="ctr" fontAlgn="ctr"/>
              <a:r>
                <a:rPr lang="en-US" sz="1550" b="1" i="0" u="none" strike="noStrike" dirty="0">
                  <a:solidFill>
                    <a:srgbClr val="000000"/>
                  </a:solidFill>
                  <a:effectLst/>
                  <a:latin typeface="Arial" charset="0"/>
                </a:rPr>
                <a:t>Mensural MEI file</a:t>
              </a:r>
            </a:p>
            <a:p>
              <a:pPr algn="ctr" fontAlgn="ctr"/>
              <a:r>
                <a:rPr lang="en-US" sz="1550" b="1" dirty="0">
                  <a:solidFill>
                    <a:srgbClr val="000000"/>
                  </a:solidFill>
                  <a:latin typeface="Arial" charset="0"/>
                </a:rPr>
                <a:t>_______</a:t>
              </a:r>
            </a:p>
            <a:p>
              <a:pPr algn="ctr" fontAlgn="ctr"/>
              <a:r>
                <a:rPr lang="en-US" sz="1550" b="1" dirty="0">
                  <a:solidFill>
                    <a:srgbClr val="000000"/>
                  </a:solidFill>
                  <a:latin typeface="Arial" charset="0"/>
                </a:rPr>
                <a:t>_______</a:t>
              </a:r>
              <a:endParaRPr lang="en-US" sz="1550" dirty="0"/>
            </a:p>
            <a:p>
              <a:pPr algn="ctr" fontAlgn="ctr"/>
              <a:endParaRPr lang="en-US" sz="1000" dirty="0">
                <a:solidFill>
                  <a:srgbClr val="000000"/>
                </a:solidFill>
                <a:latin typeface="Arial" charset="0"/>
              </a:endParaRPr>
            </a:p>
          </p:txBody>
        </p:sp>
        <p:sp>
          <p:nvSpPr>
            <p:cNvPr id="40" name="TextBox 39"/>
            <p:cNvSpPr txBox="1"/>
            <p:nvPr/>
          </p:nvSpPr>
          <p:spPr>
            <a:xfrm>
              <a:off x="2864516" y="2674707"/>
              <a:ext cx="1364327" cy="317496"/>
            </a:xfrm>
            <a:prstGeom prst="rect">
              <a:avLst/>
            </a:prstGeom>
            <a:noFill/>
          </p:spPr>
          <p:txBody>
            <a:bodyPr wrap="square" rtlCol="0">
              <a:spAutoFit/>
            </a:bodyPr>
            <a:lstStyle/>
            <a:p>
              <a:pPr algn="ctr"/>
              <a:r>
                <a:rPr lang="en-US" sz="1600" b="1" i="1" dirty="0" err="1">
                  <a:solidFill>
                    <a:srgbClr val="0070C0"/>
                  </a:solidFill>
                </a:rPr>
                <a:t>Superius</a:t>
              </a:r>
              <a:r>
                <a:rPr lang="en-US" sz="1600" b="1" i="1" dirty="0">
                  <a:solidFill>
                    <a:srgbClr val="0070C0"/>
                  </a:solidFill>
                </a:rPr>
                <a:t> part</a:t>
              </a:r>
            </a:p>
          </p:txBody>
        </p:sp>
        <p:sp>
          <p:nvSpPr>
            <p:cNvPr id="41" name="TextBox 40"/>
            <p:cNvSpPr txBox="1"/>
            <p:nvPr/>
          </p:nvSpPr>
          <p:spPr>
            <a:xfrm>
              <a:off x="2679149" y="4331344"/>
              <a:ext cx="1735058" cy="317496"/>
            </a:xfrm>
            <a:prstGeom prst="rect">
              <a:avLst/>
            </a:prstGeom>
            <a:noFill/>
          </p:spPr>
          <p:txBody>
            <a:bodyPr wrap="square" rtlCol="0">
              <a:spAutoFit/>
            </a:bodyPr>
            <a:lstStyle/>
            <a:p>
              <a:pPr algn="ctr"/>
              <a:r>
                <a:rPr lang="en-US" sz="1600" b="1" i="1" dirty="0" err="1">
                  <a:solidFill>
                    <a:srgbClr val="0070C0"/>
                  </a:solidFill>
                </a:rPr>
                <a:t>Contratenor</a:t>
              </a:r>
              <a:r>
                <a:rPr lang="en-US" sz="1600" b="1" i="1" dirty="0">
                  <a:solidFill>
                    <a:srgbClr val="0070C0"/>
                  </a:solidFill>
                </a:rPr>
                <a:t> part</a:t>
              </a:r>
            </a:p>
          </p:txBody>
        </p:sp>
        <p:sp>
          <p:nvSpPr>
            <p:cNvPr id="42" name="TextBox 41"/>
            <p:cNvSpPr txBox="1"/>
            <p:nvPr/>
          </p:nvSpPr>
          <p:spPr>
            <a:xfrm>
              <a:off x="2864514" y="5976862"/>
              <a:ext cx="1364327" cy="317496"/>
            </a:xfrm>
            <a:prstGeom prst="rect">
              <a:avLst/>
            </a:prstGeom>
            <a:noFill/>
          </p:spPr>
          <p:txBody>
            <a:bodyPr wrap="square" rtlCol="0">
              <a:spAutoFit/>
            </a:bodyPr>
            <a:lstStyle/>
            <a:p>
              <a:pPr algn="ctr"/>
              <a:r>
                <a:rPr lang="en-US" sz="1600" b="1" i="1" dirty="0">
                  <a:solidFill>
                    <a:srgbClr val="0070C0"/>
                  </a:solidFill>
                </a:rPr>
                <a:t>Tenor part</a:t>
              </a:r>
            </a:p>
          </p:txBody>
        </p:sp>
        <p:cxnSp>
          <p:nvCxnSpPr>
            <p:cNvPr id="43" name="Straight Arrow Connector 42"/>
            <p:cNvCxnSpPr/>
            <p:nvPr/>
          </p:nvCxnSpPr>
          <p:spPr>
            <a:xfrm>
              <a:off x="4309411" y="5378254"/>
              <a:ext cx="900007" cy="0"/>
            </a:xfrm>
            <a:prstGeom prst="straightConnector1">
              <a:avLst/>
            </a:prstGeom>
            <a:ln w="889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4309411" y="3682328"/>
              <a:ext cx="900007" cy="0"/>
            </a:xfrm>
            <a:prstGeom prst="straightConnector1">
              <a:avLst/>
            </a:prstGeom>
            <a:ln w="889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4305695" y="1976620"/>
              <a:ext cx="900007" cy="0"/>
            </a:xfrm>
            <a:prstGeom prst="straightConnector1">
              <a:avLst/>
            </a:prstGeom>
            <a:ln w="889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7802649" y="3667451"/>
              <a:ext cx="900007" cy="0"/>
            </a:xfrm>
            <a:prstGeom prst="straightConnector1">
              <a:avLst/>
            </a:prstGeom>
            <a:ln w="889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8836585" y="2442476"/>
              <a:ext cx="1655768" cy="2015936"/>
            </a:xfrm>
            <a:prstGeom prst="rect">
              <a:avLst/>
            </a:prstGeom>
            <a:ln>
              <a:solidFill>
                <a:schemeClr val="bg2">
                  <a:lumMod val="50000"/>
                </a:schemeClr>
              </a:solidFill>
            </a:ln>
          </p:spPr>
          <p:txBody>
            <a:bodyPr wrap="square">
              <a:spAutoFit/>
            </a:bodyPr>
            <a:lstStyle/>
            <a:p>
              <a:pPr algn="ctr" fontAlgn="ctr"/>
              <a:endParaRPr lang="en-US" sz="500" b="1" i="0" u="none" strike="noStrike" dirty="0">
                <a:solidFill>
                  <a:srgbClr val="000000"/>
                </a:solidFill>
                <a:effectLst/>
                <a:latin typeface="Arial" charset="0"/>
              </a:endParaRPr>
            </a:p>
            <a:p>
              <a:pPr algn="ctr" fontAlgn="ctr"/>
              <a:r>
                <a:rPr lang="en-US" b="1" i="0" u="none" strike="noStrike" dirty="0">
                  <a:solidFill>
                    <a:srgbClr val="000000"/>
                  </a:solidFill>
                  <a:effectLst/>
                  <a:latin typeface="Arial" charset="0"/>
                </a:rPr>
                <a:t>Mensural </a:t>
              </a:r>
            </a:p>
            <a:p>
              <a:pPr algn="ctr" fontAlgn="ctr"/>
              <a:r>
                <a:rPr lang="en-US" b="1" i="0" u="none" strike="noStrike" dirty="0">
                  <a:solidFill>
                    <a:srgbClr val="000000"/>
                  </a:solidFill>
                  <a:effectLst/>
                  <a:latin typeface="Arial" charset="0"/>
                </a:rPr>
                <a:t>MEI file</a:t>
              </a:r>
            </a:p>
            <a:p>
              <a:pPr algn="ctr" fontAlgn="ctr"/>
              <a:r>
                <a:rPr lang="en-US" b="1" dirty="0">
                  <a:solidFill>
                    <a:srgbClr val="000000"/>
                  </a:solidFill>
                  <a:latin typeface="Arial" charset="0"/>
                </a:rPr>
                <a:t>________</a:t>
              </a:r>
            </a:p>
            <a:p>
              <a:pPr algn="ctr" fontAlgn="ctr"/>
              <a:r>
                <a:rPr lang="en-US" b="1" dirty="0">
                  <a:solidFill>
                    <a:srgbClr val="000000"/>
                  </a:solidFill>
                  <a:latin typeface="Arial" charset="0"/>
                </a:rPr>
                <a:t>________</a:t>
              </a:r>
            </a:p>
            <a:p>
              <a:pPr algn="ctr" fontAlgn="ctr"/>
              <a:r>
                <a:rPr lang="en-US" b="1" dirty="0">
                  <a:solidFill>
                    <a:srgbClr val="000000"/>
                  </a:solidFill>
                  <a:latin typeface="Arial" charset="0"/>
                </a:rPr>
                <a:t>________</a:t>
              </a:r>
              <a:endParaRPr lang="en-US" dirty="0"/>
            </a:p>
            <a:p>
              <a:pPr algn="ctr" fontAlgn="ctr"/>
              <a:r>
                <a:rPr lang="en-US" b="1" dirty="0">
                  <a:solidFill>
                    <a:srgbClr val="000000"/>
                  </a:solidFill>
                  <a:latin typeface="Arial" charset="0"/>
                </a:rPr>
                <a:t>________</a:t>
              </a:r>
            </a:p>
            <a:p>
              <a:pPr algn="ctr" fontAlgn="ctr"/>
              <a:endParaRPr lang="en-US" sz="1200" dirty="0">
                <a:solidFill>
                  <a:srgbClr val="000000"/>
                </a:solidFill>
                <a:latin typeface="Arial" charset="0"/>
              </a:endParaRPr>
            </a:p>
          </p:txBody>
        </p:sp>
        <p:sp>
          <p:nvSpPr>
            <p:cNvPr id="48" name="TextBox 47"/>
            <p:cNvSpPr txBox="1"/>
            <p:nvPr/>
          </p:nvSpPr>
          <p:spPr>
            <a:xfrm>
              <a:off x="8836585" y="4494288"/>
              <a:ext cx="1655767" cy="369332"/>
            </a:xfrm>
            <a:prstGeom prst="rect">
              <a:avLst/>
            </a:prstGeom>
            <a:noFill/>
          </p:spPr>
          <p:txBody>
            <a:bodyPr wrap="square" rtlCol="0">
              <a:spAutoFit/>
            </a:bodyPr>
            <a:lstStyle/>
            <a:p>
              <a:pPr algn="ctr"/>
              <a:r>
                <a:rPr lang="en-US" b="1" dirty="0">
                  <a:solidFill>
                    <a:srgbClr val="00903F"/>
                  </a:solidFill>
                </a:rPr>
                <a:t>SCORE</a:t>
              </a:r>
            </a:p>
          </p:txBody>
        </p:sp>
        <p:sp>
          <p:nvSpPr>
            <p:cNvPr id="29" name="Rectangle 28">
              <a:extLst>
                <a:ext uri="{FF2B5EF4-FFF2-40B4-BE49-F238E27FC236}">
                  <a16:creationId xmlns:a16="http://schemas.microsoft.com/office/drawing/2014/main" xmlns="" id="{CB3BBCC2-3583-D149-8B23-994F4B112483}"/>
                </a:ext>
              </a:extLst>
            </p:cNvPr>
            <p:cNvSpPr/>
            <p:nvPr/>
          </p:nvSpPr>
          <p:spPr>
            <a:xfrm>
              <a:off x="2999876" y="3099450"/>
              <a:ext cx="1093610" cy="1249136"/>
            </a:xfrm>
            <a:prstGeom prst="rect">
              <a:avLst/>
            </a:prstGeom>
            <a:ln>
              <a:solidFill>
                <a:schemeClr val="bg2">
                  <a:lumMod val="50000"/>
                </a:schemeClr>
              </a:solidFill>
            </a:ln>
          </p:spPr>
          <p:txBody>
            <a:bodyPr wrap="square">
              <a:spAutoFit/>
            </a:bodyPr>
            <a:lstStyle/>
            <a:p>
              <a:pPr algn="ctr" fontAlgn="ctr"/>
              <a:endParaRPr lang="en-US" sz="500" b="1" i="0" u="none" strike="noStrike" dirty="0">
                <a:solidFill>
                  <a:srgbClr val="000000"/>
                </a:solidFill>
                <a:effectLst/>
                <a:latin typeface="Arial" charset="0"/>
              </a:endParaRPr>
            </a:p>
            <a:p>
              <a:pPr algn="ctr" fontAlgn="ctr"/>
              <a:r>
                <a:rPr lang="en-US" sz="1550" b="1" i="0" u="none" strike="noStrike" dirty="0">
                  <a:solidFill>
                    <a:srgbClr val="000000"/>
                  </a:solidFill>
                  <a:effectLst/>
                  <a:latin typeface="Arial" charset="0"/>
                </a:rPr>
                <a:t>Mensural MEI file</a:t>
              </a:r>
            </a:p>
            <a:p>
              <a:pPr algn="ctr" fontAlgn="ctr"/>
              <a:r>
                <a:rPr lang="en-US" sz="1550" b="1" dirty="0">
                  <a:solidFill>
                    <a:srgbClr val="000000"/>
                  </a:solidFill>
                  <a:latin typeface="Arial" charset="0"/>
                </a:rPr>
                <a:t>_______</a:t>
              </a:r>
            </a:p>
            <a:p>
              <a:pPr algn="ctr" fontAlgn="ctr"/>
              <a:r>
                <a:rPr lang="en-US" sz="1550" b="1" dirty="0">
                  <a:solidFill>
                    <a:srgbClr val="000000"/>
                  </a:solidFill>
                  <a:latin typeface="Arial" charset="0"/>
                </a:rPr>
                <a:t>_______</a:t>
              </a:r>
              <a:endParaRPr lang="en-US" sz="1550" dirty="0"/>
            </a:p>
            <a:p>
              <a:pPr algn="ctr" fontAlgn="ctr"/>
              <a:endParaRPr lang="en-US" sz="1000" dirty="0">
                <a:solidFill>
                  <a:srgbClr val="000000"/>
                </a:solidFill>
                <a:latin typeface="Arial" charset="0"/>
              </a:endParaRPr>
            </a:p>
          </p:txBody>
        </p:sp>
        <p:sp>
          <p:nvSpPr>
            <p:cNvPr id="30" name="Rectangle 29">
              <a:extLst>
                <a:ext uri="{FF2B5EF4-FFF2-40B4-BE49-F238E27FC236}">
                  <a16:creationId xmlns:a16="http://schemas.microsoft.com/office/drawing/2014/main" xmlns="" id="{FA154F14-FEFC-C241-A96F-8449150D3BAD}"/>
                </a:ext>
              </a:extLst>
            </p:cNvPr>
            <p:cNvSpPr/>
            <p:nvPr/>
          </p:nvSpPr>
          <p:spPr>
            <a:xfrm>
              <a:off x="2999876" y="4750477"/>
              <a:ext cx="1093610" cy="1249136"/>
            </a:xfrm>
            <a:prstGeom prst="rect">
              <a:avLst/>
            </a:prstGeom>
            <a:ln>
              <a:solidFill>
                <a:schemeClr val="bg2">
                  <a:lumMod val="50000"/>
                </a:schemeClr>
              </a:solidFill>
            </a:ln>
          </p:spPr>
          <p:txBody>
            <a:bodyPr wrap="square">
              <a:spAutoFit/>
            </a:bodyPr>
            <a:lstStyle/>
            <a:p>
              <a:pPr algn="ctr" fontAlgn="ctr"/>
              <a:endParaRPr lang="en-US" sz="500" b="1" i="0" u="none" strike="noStrike" dirty="0">
                <a:solidFill>
                  <a:srgbClr val="000000"/>
                </a:solidFill>
                <a:effectLst/>
                <a:latin typeface="Arial" charset="0"/>
              </a:endParaRPr>
            </a:p>
            <a:p>
              <a:pPr algn="ctr" fontAlgn="ctr"/>
              <a:r>
                <a:rPr lang="en-US" sz="1550" b="1" i="0" u="none" strike="noStrike" dirty="0">
                  <a:solidFill>
                    <a:srgbClr val="000000"/>
                  </a:solidFill>
                  <a:effectLst/>
                  <a:latin typeface="Arial" charset="0"/>
                </a:rPr>
                <a:t>Mensural MEI file</a:t>
              </a:r>
            </a:p>
            <a:p>
              <a:pPr algn="ctr" fontAlgn="ctr"/>
              <a:r>
                <a:rPr lang="en-US" sz="1550" b="1" dirty="0">
                  <a:solidFill>
                    <a:srgbClr val="000000"/>
                  </a:solidFill>
                  <a:latin typeface="Arial" charset="0"/>
                </a:rPr>
                <a:t>_______</a:t>
              </a:r>
            </a:p>
            <a:p>
              <a:pPr algn="ctr" fontAlgn="ctr"/>
              <a:r>
                <a:rPr lang="en-US" sz="1550" b="1" dirty="0">
                  <a:solidFill>
                    <a:srgbClr val="000000"/>
                  </a:solidFill>
                  <a:latin typeface="Arial" charset="0"/>
                </a:rPr>
                <a:t>_______</a:t>
              </a:r>
              <a:endParaRPr lang="en-US" sz="1550" dirty="0"/>
            </a:p>
            <a:p>
              <a:pPr algn="ctr" fontAlgn="ctr"/>
              <a:endParaRPr lang="en-US" sz="1000" dirty="0">
                <a:solidFill>
                  <a:srgbClr val="000000"/>
                </a:solidFill>
                <a:latin typeface="Arial" charset="0"/>
              </a:endParaRPr>
            </a:p>
          </p:txBody>
        </p:sp>
      </p:grpSp>
      <p:sp>
        <p:nvSpPr>
          <p:cNvPr id="33" name="Title 1">
            <a:extLst>
              <a:ext uri="{FF2B5EF4-FFF2-40B4-BE49-F238E27FC236}">
                <a16:creationId xmlns:a16="http://schemas.microsoft.com/office/drawing/2014/main" xmlns="" id="{11888B07-B745-084A-9C76-13FCA1DB5AAC}"/>
              </a:ext>
            </a:extLst>
          </p:cNvPr>
          <p:cNvSpPr txBox="1">
            <a:spLocks/>
          </p:cNvSpPr>
          <p:nvPr/>
        </p:nvSpPr>
        <p:spPr>
          <a:xfrm>
            <a:off x="415600" y="341972"/>
            <a:ext cx="11360800" cy="7636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Future work</a:t>
            </a:r>
          </a:p>
        </p:txBody>
      </p:sp>
      <p:grpSp>
        <p:nvGrpSpPr>
          <p:cNvPr id="18" name="Group 17">
            <a:extLst>
              <a:ext uri="{FF2B5EF4-FFF2-40B4-BE49-F238E27FC236}">
                <a16:creationId xmlns:a16="http://schemas.microsoft.com/office/drawing/2014/main" xmlns="" id="{F08408A0-15DB-1443-9D86-80FE1F1EB34B}"/>
              </a:ext>
            </a:extLst>
          </p:cNvPr>
          <p:cNvGrpSpPr/>
          <p:nvPr/>
        </p:nvGrpSpPr>
        <p:grpSpPr>
          <a:xfrm>
            <a:off x="6122494" y="4677982"/>
            <a:ext cx="3239355" cy="1456684"/>
            <a:chOff x="7544123" y="4789807"/>
            <a:chExt cx="3239355" cy="1456684"/>
          </a:xfrm>
        </p:grpSpPr>
        <p:pic>
          <p:nvPicPr>
            <p:cNvPr id="19" name="Picture 18">
              <a:extLst>
                <a:ext uri="{FF2B5EF4-FFF2-40B4-BE49-F238E27FC236}">
                  <a16:creationId xmlns:a16="http://schemas.microsoft.com/office/drawing/2014/main" xmlns="" id="{1076A5B0-6090-124F-8A6F-3A3E8D153936}"/>
                </a:ext>
              </a:extLst>
            </p:cNvPr>
            <p:cNvPicPr>
              <a:picLocks noChangeAspect="1"/>
            </p:cNvPicPr>
            <p:nvPr/>
          </p:nvPicPr>
          <p:blipFill rotWithShape="1">
            <a:blip r:embed="rId3"/>
            <a:srcRect l="1" r="54819" b="49990"/>
            <a:stretch/>
          </p:blipFill>
          <p:spPr>
            <a:xfrm>
              <a:off x="7544123" y="4789807"/>
              <a:ext cx="3239355" cy="1446478"/>
            </a:xfrm>
            <a:prstGeom prst="rect">
              <a:avLst/>
            </a:prstGeom>
          </p:spPr>
        </p:pic>
        <p:grpSp>
          <p:nvGrpSpPr>
            <p:cNvPr id="20" name="Group 19">
              <a:extLst>
                <a:ext uri="{FF2B5EF4-FFF2-40B4-BE49-F238E27FC236}">
                  <a16:creationId xmlns:a16="http://schemas.microsoft.com/office/drawing/2014/main" xmlns="" id="{F504C73A-DCED-6945-9A93-882DA92CECDB}"/>
                </a:ext>
              </a:extLst>
            </p:cNvPr>
            <p:cNvGrpSpPr/>
            <p:nvPr/>
          </p:nvGrpSpPr>
          <p:grpSpPr>
            <a:xfrm>
              <a:off x="7544123" y="4800013"/>
              <a:ext cx="3239355" cy="1446478"/>
              <a:chOff x="8028694" y="4222610"/>
              <a:chExt cx="3239355" cy="1446478"/>
            </a:xfrm>
          </p:grpSpPr>
          <p:sp>
            <p:nvSpPr>
              <p:cNvPr id="21" name="Rectangle 20">
                <a:extLst>
                  <a:ext uri="{FF2B5EF4-FFF2-40B4-BE49-F238E27FC236}">
                    <a16:creationId xmlns:a16="http://schemas.microsoft.com/office/drawing/2014/main" xmlns="" id="{98C89398-ADF3-8841-B80E-33944246671A}"/>
                  </a:ext>
                </a:extLst>
              </p:cNvPr>
              <p:cNvSpPr/>
              <p:nvPr/>
            </p:nvSpPr>
            <p:spPr>
              <a:xfrm>
                <a:off x="8028694" y="4222610"/>
                <a:ext cx="3239355" cy="49962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22" name="Rectangle 21">
                <a:extLst>
                  <a:ext uri="{FF2B5EF4-FFF2-40B4-BE49-F238E27FC236}">
                    <a16:creationId xmlns:a16="http://schemas.microsoft.com/office/drawing/2014/main" xmlns="" id="{CE155EB1-BFAC-3B4F-A586-565C8A1C81C9}"/>
                  </a:ext>
                </a:extLst>
              </p:cNvPr>
              <p:cNvSpPr/>
              <p:nvPr/>
            </p:nvSpPr>
            <p:spPr>
              <a:xfrm>
                <a:off x="8028694" y="4722230"/>
                <a:ext cx="3239355" cy="491903"/>
              </a:xfrm>
              <a:prstGeom prst="rect">
                <a:avLst/>
              </a:prstGeom>
              <a:solidFill>
                <a:srgbClr val="CF6C6A">
                  <a:alpha val="10000"/>
                </a:srgb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  </a:t>
                </a:r>
              </a:p>
            </p:txBody>
          </p:sp>
          <p:sp>
            <p:nvSpPr>
              <p:cNvPr id="23" name="Rectangle 22">
                <a:extLst>
                  <a:ext uri="{FF2B5EF4-FFF2-40B4-BE49-F238E27FC236}">
                    <a16:creationId xmlns:a16="http://schemas.microsoft.com/office/drawing/2014/main" xmlns="" id="{9B24F698-B338-824C-B4B1-B2217836A536}"/>
                  </a:ext>
                </a:extLst>
              </p:cNvPr>
              <p:cNvSpPr/>
              <p:nvPr/>
            </p:nvSpPr>
            <p:spPr>
              <a:xfrm>
                <a:off x="8028694" y="5212328"/>
                <a:ext cx="3239355" cy="456760"/>
              </a:xfrm>
              <a:prstGeom prst="rect">
                <a:avLst/>
              </a:prstGeom>
              <a:solidFill>
                <a:srgbClr val="92D05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grpSp>
    </p:spTree>
    <p:extLst>
      <p:ext uri="{BB962C8B-B14F-4D97-AF65-F5344CB8AC3E}">
        <p14:creationId xmlns:p14="http://schemas.microsoft.com/office/powerpoint/2010/main" val="317280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669D0A19-ECB0-1B4B-B8D3-F4B6C0AE6EF8}" type="slidenum">
              <a:rPr lang="en-US" smtClean="0"/>
              <a:t>29</a:t>
            </a:fld>
            <a:endParaRPr lang="en-US"/>
          </a:p>
        </p:txBody>
      </p:sp>
      <p:grpSp>
        <p:nvGrpSpPr>
          <p:cNvPr id="2" name="Group 1">
            <a:extLst>
              <a:ext uri="{FF2B5EF4-FFF2-40B4-BE49-F238E27FC236}">
                <a16:creationId xmlns:a16="http://schemas.microsoft.com/office/drawing/2014/main" xmlns="" id="{26B0DD38-4A5A-CE48-9F76-78C11D34849A}"/>
              </a:ext>
            </a:extLst>
          </p:cNvPr>
          <p:cNvGrpSpPr/>
          <p:nvPr/>
        </p:nvGrpSpPr>
        <p:grpSpPr>
          <a:xfrm>
            <a:off x="611567" y="1160603"/>
            <a:ext cx="10283730" cy="4854791"/>
            <a:chOff x="208623" y="1439567"/>
            <a:chExt cx="10283730" cy="4854791"/>
          </a:xfrm>
        </p:grpSpPr>
        <p:sp>
          <p:nvSpPr>
            <p:cNvPr id="26" name="Shape 90"/>
            <p:cNvSpPr txBox="1"/>
            <p:nvPr/>
          </p:nvSpPr>
          <p:spPr>
            <a:xfrm>
              <a:off x="2006640" y="1587882"/>
              <a:ext cx="777507" cy="398034"/>
            </a:xfrm>
            <a:prstGeom prst="rect">
              <a:avLst/>
            </a:prstGeom>
            <a:noFill/>
            <a:ln>
              <a:noFill/>
            </a:ln>
          </p:spPr>
          <p:txBody>
            <a:bodyPr lIns="91425" tIns="91425" rIns="91425" bIns="91425" anchor="ctr" anchorCtr="0">
              <a:noAutofit/>
            </a:bodyPr>
            <a:lstStyle/>
            <a:p>
              <a:pPr lvl="0" algn="ctr">
                <a:spcBef>
                  <a:spcPts val="0"/>
                </a:spcBef>
                <a:buNone/>
              </a:pPr>
              <a:r>
                <a:rPr lang="en" b="1" dirty="0">
                  <a:solidFill>
                    <a:schemeClr val="accent4">
                      <a:lumMod val="75000"/>
                    </a:schemeClr>
                  </a:solidFill>
                </a:rPr>
                <a:t>OMR</a:t>
              </a:r>
            </a:p>
          </p:txBody>
        </p:sp>
        <p:sp>
          <p:nvSpPr>
            <p:cNvPr id="37" name="Rectangle 36"/>
            <p:cNvSpPr/>
            <p:nvPr/>
          </p:nvSpPr>
          <p:spPr>
            <a:xfrm>
              <a:off x="5391634" y="1458225"/>
              <a:ext cx="2255293" cy="45186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200" dirty="0"/>
                <a:t>Scoring-up</a:t>
              </a:r>
            </a:p>
            <a:p>
              <a:pPr algn="ctr"/>
              <a:r>
                <a:rPr lang="en-US" sz="3200" dirty="0"/>
                <a:t>Tool</a:t>
              </a:r>
            </a:p>
          </p:txBody>
        </p:sp>
        <p:sp>
          <p:nvSpPr>
            <p:cNvPr id="38" name="Rectangle 37"/>
            <p:cNvSpPr/>
            <p:nvPr/>
          </p:nvSpPr>
          <p:spPr>
            <a:xfrm>
              <a:off x="2999877" y="1441344"/>
              <a:ext cx="1093610" cy="1249136"/>
            </a:xfrm>
            <a:prstGeom prst="rect">
              <a:avLst/>
            </a:prstGeom>
            <a:ln>
              <a:solidFill>
                <a:schemeClr val="bg2">
                  <a:lumMod val="50000"/>
                </a:schemeClr>
              </a:solidFill>
            </a:ln>
          </p:spPr>
          <p:txBody>
            <a:bodyPr wrap="square">
              <a:spAutoFit/>
            </a:bodyPr>
            <a:lstStyle/>
            <a:p>
              <a:pPr algn="ctr" fontAlgn="ctr"/>
              <a:endParaRPr lang="en-US" sz="500" b="1" i="0" u="none" strike="noStrike" dirty="0">
                <a:solidFill>
                  <a:srgbClr val="000000"/>
                </a:solidFill>
                <a:effectLst/>
                <a:latin typeface="Arial" charset="0"/>
              </a:endParaRPr>
            </a:p>
            <a:p>
              <a:pPr algn="ctr" fontAlgn="ctr"/>
              <a:r>
                <a:rPr lang="en-US" sz="1550" b="1" i="0" u="none" strike="noStrike" dirty="0">
                  <a:solidFill>
                    <a:srgbClr val="000000"/>
                  </a:solidFill>
                  <a:effectLst/>
                  <a:latin typeface="Arial" charset="0"/>
                </a:rPr>
                <a:t>Mensural MEI file</a:t>
              </a:r>
            </a:p>
            <a:p>
              <a:pPr algn="ctr" fontAlgn="ctr"/>
              <a:r>
                <a:rPr lang="en-US" sz="1550" b="1" dirty="0">
                  <a:solidFill>
                    <a:srgbClr val="000000"/>
                  </a:solidFill>
                  <a:latin typeface="Arial" charset="0"/>
                </a:rPr>
                <a:t>_______</a:t>
              </a:r>
            </a:p>
            <a:p>
              <a:pPr algn="ctr" fontAlgn="ctr"/>
              <a:r>
                <a:rPr lang="en-US" sz="1550" b="1" dirty="0">
                  <a:solidFill>
                    <a:srgbClr val="000000"/>
                  </a:solidFill>
                  <a:latin typeface="Arial" charset="0"/>
                </a:rPr>
                <a:t>_______</a:t>
              </a:r>
              <a:endParaRPr lang="en-US" sz="1550" dirty="0"/>
            </a:p>
            <a:p>
              <a:pPr algn="ctr" fontAlgn="ctr"/>
              <a:endParaRPr lang="en-US" sz="1000" dirty="0">
                <a:solidFill>
                  <a:srgbClr val="000000"/>
                </a:solidFill>
                <a:latin typeface="Arial" charset="0"/>
              </a:endParaRPr>
            </a:p>
          </p:txBody>
        </p:sp>
        <p:sp>
          <p:nvSpPr>
            <p:cNvPr id="40" name="TextBox 39"/>
            <p:cNvSpPr txBox="1"/>
            <p:nvPr/>
          </p:nvSpPr>
          <p:spPr>
            <a:xfrm>
              <a:off x="2864516" y="2674707"/>
              <a:ext cx="1364327" cy="317496"/>
            </a:xfrm>
            <a:prstGeom prst="rect">
              <a:avLst/>
            </a:prstGeom>
            <a:noFill/>
          </p:spPr>
          <p:txBody>
            <a:bodyPr wrap="square" rtlCol="0">
              <a:spAutoFit/>
            </a:bodyPr>
            <a:lstStyle/>
            <a:p>
              <a:pPr algn="ctr"/>
              <a:r>
                <a:rPr lang="en-US" sz="1600" b="1" i="1" dirty="0" err="1">
                  <a:solidFill>
                    <a:srgbClr val="0070C0"/>
                  </a:solidFill>
                </a:rPr>
                <a:t>Superius</a:t>
              </a:r>
              <a:r>
                <a:rPr lang="en-US" sz="1600" b="1" i="1" dirty="0">
                  <a:solidFill>
                    <a:srgbClr val="0070C0"/>
                  </a:solidFill>
                </a:rPr>
                <a:t> part</a:t>
              </a:r>
            </a:p>
          </p:txBody>
        </p:sp>
        <p:sp>
          <p:nvSpPr>
            <p:cNvPr id="41" name="TextBox 40"/>
            <p:cNvSpPr txBox="1"/>
            <p:nvPr/>
          </p:nvSpPr>
          <p:spPr>
            <a:xfrm>
              <a:off x="2679149" y="4331344"/>
              <a:ext cx="1735058" cy="317496"/>
            </a:xfrm>
            <a:prstGeom prst="rect">
              <a:avLst/>
            </a:prstGeom>
            <a:noFill/>
          </p:spPr>
          <p:txBody>
            <a:bodyPr wrap="square" rtlCol="0">
              <a:spAutoFit/>
            </a:bodyPr>
            <a:lstStyle/>
            <a:p>
              <a:pPr algn="ctr"/>
              <a:r>
                <a:rPr lang="en-US" sz="1600" b="1" i="1" dirty="0" err="1">
                  <a:solidFill>
                    <a:srgbClr val="0070C0"/>
                  </a:solidFill>
                </a:rPr>
                <a:t>Contratenor</a:t>
              </a:r>
              <a:r>
                <a:rPr lang="en-US" sz="1600" b="1" i="1" dirty="0">
                  <a:solidFill>
                    <a:srgbClr val="0070C0"/>
                  </a:solidFill>
                </a:rPr>
                <a:t> part</a:t>
              </a:r>
            </a:p>
          </p:txBody>
        </p:sp>
        <p:sp>
          <p:nvSpPr>
            <p:cNvPr id="42" name="TextBox 41"/>
            <p:cNvSpPr txBox="1"/>
            <p:nvPr/>
          </p:nvSpPr>
          <p:spPr>
            <a:xfrm>
              <a:off x="2864514" y="5976862"/>
              <a:ext cx="1364327" cy="317496"/>
            </a:xfrm>
            <a:prstGeom prst="rect">
              <a:avLst/>
            </a:prstGeom>
            <a:noFill/>
          </p:spPr>
          <p:txBody>
            <a:bodyPr wrap="square" rtlCol="0">
              <a:spAutoFit/>
            </a:bodyPr>
            <a:lstStyle/>
            <a:p>
              <a:pPr algn="ctr"/>
              <a:r>
                <a:rPr lang="en-US" sz="1600" b="1" i="1" dirty="0">
                  <a:solidFill>
                    <a:srgbClr val="0070C0"/>
                  </a:solidFill>
                </a:rPr>
                <a:t>Tenor part</a:t>
              </a:r>
            </a:p>
          </p:txBody>
        </p:sp>
        <p:cxnSp>
          <p:nvCxnSpPr>
            <p:cNvPr id="43" name="Straight Arrow Connector 42"/>
            <p:cNvCxnSpPr/>
            <p:nvPr/>
          </p:nvCxnSpPr>
          <p:spPr>
            <a:xfrm>
              <a:off x="4309411" y="5378254"/>
              <a:ext cx="900007" cy="0"/>
            </a:xfrm>
            <a:prstGeom prst="straightConnector1">
              <a:avLst/>
            </a:prstGeom>
            <a:ln w="889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4309411" y="3682328"/>
              <a:ext cx="900007" cy="0"/>
            </a:xfrm>
            <a:prstGeom prst="straightConnector1">
              <a:avLst/>
            </a:prstGeom>
            <a:ln w="889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4305695" y="1976620"/>
              <a:ext cx="900007" cy="0"/>
            </a:xfrm>
            <a:prstGeom prst="straightConnector1">
              <a:avLst/>
            </a:prstGeom>
            <a:ln w="889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7795627" y="3611726"/>
              <a:ext cx="900007" cy="0"/>
            </a:xfrm>
            <a:prstGeom prst="straightConnector1">
              <a:avLst/>
            </a:prstGeom>
            <a:ln w="889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8836585" y="2519966"/>
              <a:ext cx="1655768" cy="2015936"/>
            </a:xfrm>
            <a:prstGeom prst="rect">
              <a:avLst/>
            </a:prstGeom>
            <a:ln>
              <a:solidFill>
                <a:schemeClr val="bg2">
                  <a:lumMod val="50000"/>
                </a:schemeClr>
              </a:solidFill>
            </a:ln>
          </p:spPr>
          <p:txBody>
            <a:bodyPr wrap="square">
              <a:spAutoFit/>
            </a:bodyPr>
            <a:lstStyle/>
            <a:p>
              <a:pPr algn="ctr" fontAlgn="ctr"/>
              <a:endParaRPr lang="en-US" sz="500" b="1" i="0" u="none" strike="noStrike" dirty="0">
                <a:solidFill>
                  <a:srgbClr val="000000"/>
                </a:solidFill>
                <a:effectLst/>
                <a:latin typeface="Arial" charset="0"/>
              </a:endParaRPr>
            </a:p>
            <a:p>
              <a:pPr algn="ctr" fontAlgn="ctr"/>
              <a:r>
                <a:rPr lang="en-US" b="1" i="0" u="none" strike="noStrike" dirty="0">
                  <a:solidFill>
                    <a:srgbClr val="000000"/>
                  </a:solidFill>
                  <a:effectLst/>
                  <a:latin typeface="Arial" charset="0"/>
                </a:rPr>
                <a:t>Mensural </a:t>
              </a:r>
            </a:p>
            <a:p>
              <a:pPr algn="ctr" fontAlgn="ctr"/>
              <a:r>
                <a:rPr lang="en-US" b="1" i="0" u="none" strike="noStrike" dirty="0">
                  <a:solidFill>
                    <a:srgbClr val="000000"/>
                  </a:solidFill>
                  <a:effectLst/>
                  <a:latin typeface="Arial" charset="0"/>
                </a:rPr>
                <a:t>MEI file</a:t>
              </a:r>
            </a:p>
            <a:p>
              <a:pPr algn="ctr" fontAlgn="ctr"/>
              <a:r>
                <a:rPr lang="en-US" b="1" dirty="0">
                  <a:solidFill>
                    <a:srgbClr val="000000"/>
                  </a:solidFill>
                  <a:latin typeface="Arial" charset="0"/>
                </a:rPr>
                <a:t>________</a:t>
              </a:r>
            </a:p>
            <a:p>
              <a:pPr algn="ctr" fontAlgn="ctr"/>
              <a:r>
                <a:rPr lang="en-US" b="1" dirty="0">
                  <a:solidFill>
                    <a:srgbClr val="000000"/>
                  </a:solidFill>
                  <a:latin typeface="Arial" charset="0"/>
                </a:rPr>
                <a:t>________</a:t>
              </a:r>
            </a:p>
            <a:p>
              <a:pPr algn="ctr" fontAlgn="ctr"/>
              <a:r>
                <a:rPr lang="en-US" b="1" dirty="0">
                  <a:solidFill>
                    <a:srgbClr val="000000"/>
                  </a:solidFill>
                  <a:latin typeface="Arial" charset="0"/>
                </a:rPr>
                <a:t>________</a:t>
              </a:r>
              <a:endParaRPr lang="en-US" dirty="0"/>
            </a:p>
            <a:p>
              <a:pPr algn="ctr" fontAlgn="ctr"/>
              <a:r>
                <a:rPr lang="en-US" b="1" dirty="0">
                  <a:solidFill>
                    <a:srgbClr val="000000"/>
                  </a:solidFill>
                  <a:latin typeface="Arial" charset="0"/>
                </a:rPr>
                <a:t>________</a:t>
              </a:r>
            </a:p>
            <a:p>
              <a:pPr algn="ctr" fontAlgn="ctr"/>
              <a:endParaRPr lang="en-US" sz="1200" dirty="0">
                <a:solidFill>
                  <a:srgbClr val="000000"/>
                </a:solidFill>
                <a:latin typeface="Arial" charset="0"/>
              </a:endParaRPr>
            </a:p>
          </p:txBody>
        </p:sp>
        <p:sp>
          <p:nvSpPr>
            <p:cNvPr id="48" name="TextBox 47"/>
            <p:cNvSpPr txBox="1"/>
            <p:nvPr/>
          </p:nvSpPr>
          <p:spPr>
            <a:xfrm>
              <a:off x="8836585" y="4495354"/>
              <a:ext cx="1655767" cy="369332"/>
            </a:xfrm>
            <a:prstGeom prst="rect">
              <a:avLst/>
            </a:prstGeom>
            <a:noFill/>
          </p:spPr>
          <p:txBody>
            <a:bodyPr wrap="square" rtlCol="0">
              <a:spAutoFit/>
            </a:bodyPr>
            <a:lstStyle/>
            <a:p>
              <a:pPr algn="ctr"/>
              <a:r>
                <a:rPr lang="en-US" b="1" dirty="0">
                  <a:solidFill>
                    <a:srgbClr val="00903F"/>
                  </a:solidFill>
                </a:rPr>
                <a:t>SCORE</a:t>
              </a:r>
            </a:p>
          </p:txBody>
        </p:sp>
        <p:cxnSp>
          <p:nvCxnSpPr>
            <p:cNvPr id="77" name="Straight Arrow Connector 76"/>
            <p:cNvCxnSpPr/>
            <p:nvPr/>
          </p:nvCxnSpPr>
          <p:spPr>
            <a:xfrm>
              <a:off x="2109693" y="2069120"/>
              <a:ext cx="744706" cy="0"/>
            </a:xfrm>
            <a:prstGeom prst="straightConnector1">
              <a:avLst/>
            </a:prstGeom>
            <a:ln w="635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0" name="Shape 90"/>
            <p:cNvSpPr txBox="1"/>
            <p:nvPr/>
          </p:nvSpPr>
          <p:spPr>
            <a:xfrm>
              <a:off x="2006640" y="3201088"/>
              <a:ext cx="777507" cy="398035"/>
            </a:xfrm>
            <a:prstGeom prst="rect">
              <a:avLst/>
            </a:prstGeom>
            <a:noFill/>
            <a:ln>
              <a:noFill/>
            </a:ln>
          </p:spPr>
          <p:txBody>
            <a:bodyPr lIns="91425" tIns="91425" rIns="91425" bIns="91425" anchor="ctr" anchorCtr="0">
              <a:noAutofit/>
            </a:bodyPr>
            <a:lstStyle/>
            <a:p>
              <a:pPr lvl="0" algn="ctr">
                <a:spcBef>
                  <a:spcPts val="0"/>
                </a:spcBef>
                <a:buNone/>
              </a:pPr>
              <a:r>
                <a:rPr lang="en" b="1" dirty="0">
                  <a:solidFill>
                    <a:schemeClr val="accent4">
                      <a:lumMod val="75000"/>
                    </a:schemeClr>
                  </a:solidFill>
                </a:rPr>
                <a:t>OMR</a:t>
              </a:r>
            </a:p>
          </p:txBody>
        </p:sp>
        <p:cxnSp>
          <p:nvCxnSpPr>
            <p:cNvPr id="81" name="Straight Arrow Connector 80"/>
            <p:cNvCxnSpPr/>
            <p:nvPr/>
          </p:nvCxnSpPr>
          <p:spPr>
            <a:xfrm>
              <a:off x="2109693" y="3682328"/>
              <a:ext cx="744706" cy="0"/>
            </a:xfrm>
            <a:prstGeom prst="straightConnector1">
              <a:avLst/>
            </a:prstGeom>
            <a:ln w="635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2" name="Shape 90"/>
            <p:cNvSpPr txBox="1"/>
            <p:nvPr/>
          </p:nvSpPr>
          <p:spPr>
            <a:xfrm>
              <a:off x="2006640" y="4914526"/>
              <a:ext cx="777507" cy="355383"/>
            </a:xfrm>
            <a:prstGeom prst="rect">
              <a:avLst/>
            </a:prstGeom>
            <a:noFill/>
            <a:ln>
              <a:noFill/>
            </a:ln>
          </p:spPr>
          <p:txBody>
            <a:bodyPr lIns="91425" tIns="91425" rIns="91425" bIns="91425" anchor="ctr" anchorCtr="0">
              <a:noAutofit/>
            </a:bodyPr>
            <a:lstStyle/>
            <a:p>
              <a:pPr lvl="0" algn="ctr">
                <a:spcBef>
                  <a:spcPts val="0"/>
                </a:spcBef>
                <a:buNone/>
              </a:pPr>
              <a:r>
                <a:rPr lang="en" b="1" dirty="0">
                  <a:solidFill>
                    <a:schemeClr val="accent4">
                      <a:lumMod val="75000"/>
                    </a:schemeClr>
                  </a:solidFill>
                </a:rPr>
                <a:t>OMR</a:t>
              </a:r>
            </a:p>
          </p:txBody>
        </p:sp>
        <p:cxnSp>
          <p:nvCxnSpPr>
            <p:cNvPr id="83" name="Straight Arrow Connector 82"/>
            <p:cNvCxnSpPr/>
            <p:nvPr/>
          </p:nvCxnSpPr>
          <p:spPr>
            <a:xfrm>
              <a:off x="2109693" y="5353113"/>
              <a:ext cx="744706" cy="0"/>
            </a:xfrm>
            <a:prstGeom prst="straightConnector1">
              <a:avLst/>
            </a:prstGeom>
            <a:ln w="635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xmlns="" id="{CB3BBCC2-3583-D149-8B23-994F4B112483}"/>
                </a:ext>
              </a:extLst>
            </p:cNvPr>
            <p:cNvSpPr/>
            <p:nvPr/>
          </p:nvSpPr>
          <p:spPr>
            <a:xfrm>
              <a:off x="2999876" y="3099450"/>
              <a:ext cx="1093610" cy="1249136"/>
            </a:xfrm>
            <a:prstGeom prst="rect">
              <a:avLst/>
            </a:prstGeom>
            <a:ln>
              <a:solidFill>
                <a:schemeClr val="bg2">
                  <a:lumMod val="50000"/>
                </a:schemeClr>
              </a:solidFill>
            </a:ln>
          </p:spPr>
          <p:txBody>
            <a:bodyPr wrap="square">
              <a:spAutoFit/>
            </a:bodyPr>
            <a:lstStyle/>
            <a:p>
              <a:pPr algn="ctr" fontAlgn="ctr"/>
              <a:endParaRPr lang="en-US" sz="500" b="1" i="0" u="none" strike="noStrike" dirty="0">
                <a:solidFill>
                  <a:srgbClr val="000000"/>
                </a:solidFill>
                <a:effectLst/>
                <a:latin typeface="Arial" charset="0"/>
              </a:endParaRPr>
            </a:p>
            <a:p>
              <a:pPr algn="ctr" fontAlgn="ctr"/>
              <a:r>
                <a:rPr lang="en-US" sz="1550" b="1" i="0" u="none" strike="noStrike" dirty="0">
                  <a:solidFill>
                    <a:srgbClr val="000000"/>
                  </a:solidFill>
                  <a:effectLst/>
                  <a:latin typeface="Arial" charset="0"/>
                </a:rPr>
                <a:t>Mensural MEI file</a:t>
              </a:r>
            </a:p>
            <a:p>
              <a:pPr algn="ctr" fontAlgn="ctr"/>
              <a:r>
                <a:rPr lang="en-US" sz="1550" b="1" dirty="0">
                  <a:solidFill>
                    <a:srgbClr val="000000"/>
                  </a:solidFill>
                  <a:latin typeface="Arial" charset="0"/>
                </a:rPr>
                <a:t>_______</a:t>
              </a:r>
            </a:p>
            <a:p>
              <a:pPr algn="ctr" fontAlgn="ctr"/>
              <a:r>
                <a:rPr lang="en-US" sz="1550" b="1" dirty="0">
                  <a:solidFill>
                    <a:srgbClr val="000000"/>
                  </a:solidFill>
                  <a:latin typeface="Arial" charset="0"/>
                </a:rPr>
                <a:t>_______</a:t>
              </a:r>
              <a:endParaRPr lang="en-US" sz="1550" dirty="0"/>
            </a:p>
            <a:p>
              <a:pPr algn="ctr" fontAlgn="ctr"/>
              <a:endParaRPr lang="en-US" sz="1000" dirty="0">
                <a:solidFill>
                  <a:srgbClr val="000000"/>
                </a:solidFill>
                <a:latin typeface="Arial" charset="0"/>
              </a:endParaRPr>
            </a:p>
          </p:txBody>
        </p:sp>
        <p:sp>
          <p:nvSpPr>
            <p:cNvPr id="30" name="Rectangle 29">
              <a:extLst>
                <a:ext uri="{FF2B5EF4-FFF2-40B4-BE49-F238E27FC236}">
                  <a16:creationId xmlns:a16="http://schemas.microsoft.com/office/drawing/2014/main" xmlns="" id="{FA154F14-FEFC-C241-A96F-8449150D3BAD}"/>
                </a:ext>
              </a:extLst>
            </p:cNvPr>
            <p:cNvSpPr/>
            <p:nvPr/>
          </p:nvSpPr>
          <p:spPr>
            <a:xfrm>
              <a:off x="2999876" y="4750477"/>
              <a:ext cx="1093610" cy="1249136"/>
            </a:xfrm>
            <a:prstGeom prst="rect">
              <a:avLst/>
            </a:prstGeom>
            <a:ln>
              <a:solidFill>
                <a:schemeClr val="bg2">
                  <a:lumMod val="50000"/>
                </a:schemeClr>
              </a:solidFill>
            </a:ln>
          </p:spPr>
          <p:txBody>
            <a:bodyPr wrap="square">
              <a:spAutoFit/>
            </a:bodyPr>
            <a:lstStyle/>
            <a:p>
              <a:pPr algn="ctr" fontAlgn="ctr"/>
              <a:endParaRPr lang="en-US" sz="500" b="1" i="0" u="none" strike="noStrike" dirty="0">
                <a:solidFill>
                  <a:srgbClr val="000000"/>
                </a:solidFill>
                <a:effectLst/>
                <a:latin typeface="Arial" charset="0"/>
              </a:endParaRPr>
            </a:p>
            <a:p>
              <a:pPr algn="ctr" fontAlgn="ctr"/>
              <a:r>
                <a:rPr lang="en-US" sz="1550" b="1" i="0" u="none" strike="noStrike" dirty="0">
                  <a:solidFill>
                    <a:srgbClr val="000000"/>
                  </a:solidFill>
                  <a:effectLst/>
                  <a:latin typeface="Arial" charset="0"/>
                </a:rPr>
                <a:t>Mensural MEI file</a:t>
              </a:r>
            </a:p>
            <a:p>
              <a:pPr algn="ctr" fontAlgn="ctr"/>
              <a:r>
                <a:rPr lang="en-US" sz="1550" b="1" dirty="0">
                  <a:solidFill>
                    <a:srgbClr val="000000"/>
                  </a:solidFill>
                  <a:latin typeface="Arial" charset="0"/>
                </a:rPr>
                <a:t>_______</a:t>
              </a:r>
            </a:p>
            <a:p>
              <a:pPr algn="ctr" fontAlgn="ctr"/>
              <a:r>
                <a:rPr lang="en-US" sz="1550" b="1" dirty="0">
                  <a:solidFill>
                    <a:srgbClr val="000000"/>
                  </a:solidFill>
                  <a:latin typeface="Arial" charset="0"/>
                </a:rPr>
                <a:t>_______</a:t>
              </a:r>
              <a:endParaRPr lang="en-US" sz="1550" dirty="0"/>
            </a:p>
            <a:p>
              <a:pPr algn="ctr" fontAlgn="ctr"/>
              <a:endParaRPr lang="en-US" sz="1000" dirty="0">
                <a:solidFill>
                  <a:srgbClr val="000000"/>
                </a:solidFill>
                <a:latin typeface="Arial" charset="0"/>
              </a:endParaRPr>
            </a:p>
          </p:txBody>
        </p:sp>
        <p:pic>
          <p:nvPicPr>
            <p:cNvPr id="27" name="Picture 26">
              <a:extLst>
                <a:ext uri="{FF2B5EF4-FFF2-40B4-BE49-F238E27FC236}">
                  <a16:creationId xmlns:a16="http://schemas.microsoft.com/office/drawing/2014/main" xmlns="" id="{C6A1960E-A098-2049-B890-65B8D7EFBDED}"/>
                </a:ext>
              </a:extLst>
            </p:cNvPr>
            <p:cNvPicPr>
              <a:picLocks noChangeAspect="1"/>
            </p:cNvPicPr>
            <p:nvPr/>
          </p:nvPicPr>
          <p:blipFill rotWithShape="1">
            <a:blip r:embed="rId3"/>
            <a:srcRect t="2581"/>
            <a:stretch/>
          </p:blipFill>
          <p:spPr>
            <a:xfrm>
              <a:off x="208623" y="3182669"/>
              <a:ext cx="1764000" cy="1069749"/>
            </a:xfrm>
            <a:prstGeom prst="rect">
              <a:avLst/>
            </a:prstGeom>
            <a:ln>
              <a:solidFill>
                <a:srgbClr val="00B050"/>
              </a:solidFill>
            </a:ln>
          </p:spPr>
        </p:pic>
        <p:pic>
          <p:nvPicPr>
            <p:cNvPr id="28" name="Picture 27">
              <a:extLst>
                <a:ext uri="{FF2B5EF4-FFF2-40B4-BE49-F238E27FC236}">
                  <a16:creationId xmlns:a16="http://schemas.microsoft.com/office/drawing/2014/main" xmlns="" id="{3893E083-706D-3748-A280-88624CE53A56}"/>
                </a:ext>
              </a:extLst>
            </p:cNvPr>
            <p:cNvPicPr>
              <a:picLocks noChangeAspect="1"/>
            </p:cNvPicPr>
            <p:nvPr/>
          </p:nvPicPr>
          <p:blipFill>
            <a:blip r:embed="rId4"/>
            <a:stretch>
              <a:fillRect/>
            </a:stretch>
          </p:blipFill>
          <p:spPr>
            <a:xfrm>
              <a:off x="417466" y="1439567"/>
              <a:ext cx="1556871" cy="1349707"/>
            </a:xfrm>
            <a:prstGeom prst="rect">
              <a:avLst/>
            </a:prstGeom>
            <a:ln>
              <a:solidFill>
                <a:srgbClr val="0070C0"/>
              </a:solidFill>
            </a:ln>
          </p:spPr>
        </p:pic>
        <p:pic>
          <p:nvPicPr>
            <p:cNvPr id="31" name="Picture 30">
              <a:extLst>
                <a:ext uri="{FF2B5EF4-FFF2-40B4-BE49-F238E27FC236}">
                  <a16:creationId xmlns:a16="http://schemas.microsoft.com/office/drawing/2014/main" xmlns="" id="{CED2F59E-77B4-8242-9C31-C7126248DD1C}"/>
                </a:ext>
              </a:extLst>
            </p:cNvPr>
            <p:cNvPicPr>
              <a:picLocks noChangeAspect="1"/>
            </p:cNvPicPr>
            <p:nvPr/>
          </p:nvPicPr>
          <p:blipFill>
            <a:blip r:embed="rId5"/>
            <a:stretch>
              <a:fillRect/>
            </a:stretch>
          </p:blipFill>
          <p:spPr>
            <a:xfrm>
              <a:off x="212497" y="4750477"/>
              <a:ext cx="1764000" cy="1509926"/>
            </a:xfrm>
            <a:prstGeom prst="rect">
              <a:avLst/>
            </a:prstGeom>
            <a:ln>
              <a:solidFill>
                <a:srgbClr val="FF0000"/>
              </a:solidFill>
            </a:ln>
          </p:spPr>
        </p:pic>
      </p:grpSp>
      <p:grpSp>
        <p:nvGrpSpPr>
          <p:cNvPr id="32" name="Group 31">
            <a:extLst>
              <a:ext uri="{FF2B5EF4-FFF2-40B4-BE49-F238E27FC236}">
                <a16:creationId xmlns:a16="http://schemas.microsoft.com/office/drawing/2014/main" xmlns="" id="{A7F1BF6B-CFF8-D14A-992D-8F8DC87E18F1}"/>
              </a:ext>
            </a:extLst>
          </p:cNvPr>
          <p:cNvGrpSpPr/>
          <p:nvPr/>
        </p:nvGrpSpPr>
        <p:grpSpPr>
          <a:xfrm>
            <a:off x="8115631" y="4635562"/>
            <a:ext cx="3239355" cy="1456684"/>
            <a:chOff x="7544123" y="4789807"/>
            <a:chExt cx="3239355" cy="1456684"/>
          </a:xfrm>
        </p:grpSpPr>
        <p:pic>
          <p:nvPicPr>
            <p:cNvPr id="34" name="Picture 33">
              <a:extLst>
                <a:ext uri="{FF2B5EF4-FFF2-40B4-BE49-F238E27FC236}">
                  <a16:creationId xmlns:a16="http://schemas.microsoft.com/office/drawing/2014/main" xmlns="" id="{FAE808D0-6D14-7C49-AB1D-71E5E36D27C2}"/>
                </a:ext>
              </a:extLst>
            </p:cNvPr>
            <p:cNvPicPr>
              <a:picLocks noChangeAspect="1"/>
            </p:cNvPicPr>
            <p:nvPr/>
          </p:nvPicPr>
          <p:blipFill rotWithShape="1">
            <a:blip r:embed="rId6"/>
            <a:srcRect l="1" r="54819" b="49990"/>
            <a:stretch/>
          </p:blipFill>
          <p:spPr>
            <a:xfrm>
              <a:off x="7544123" y="4789807"/>
              <a:ext cx="3239355" cy="1446478"/>
            </a:xfrm>
            <a:prstGeom prst="rect">
              <a:avLst/>
            </a:prstGeom>
          </p:spPr>
        </p:pic>
        <p:grpSp>
          <p:nvGrpSpPr>
            <p:cNvPr id="35" name="Group 34">
              <a:extLst>
                <a:ext uri="{FF2B5EF4-FFF2-40B4-BE49-F238E27FC236}">
                  <a16:creationId xmlns:a16="http://schemas.microsoft.com/office/drawing/2014/main" xmlns="" id="{A10943C0-DDEE-E44D-842C-4FA0158273B0}"/>
                </a:ext>
              </a:extLst>
            </p:cNvPr>
            <p:cNvGrpSpPr/>
            <p:nvPr/>
          </p:nvGrpSpPr>
          <p:grpSpPr>
            <a:xfrm>
              <a:off x="7544123" y="4800013"/>
              <a:ext cx="3239355" cy="1446478"/>
              <a:chOff x="8028694" y="4222610"/>
              <a:chExt cx="3239355" cy="1446478"/>
            </a:xfrm>
          </p:grpSpPr>
          <p:sp>
            <p:nvSpPr>
              <p:cNvPr id="36" name="Rectangle 35">
                <a:extLst>
                  <a:ext uri="{FF2B5EF4-FFF2-40B4-BE49-F238E27FC236}">
                    <a16:creationId xmlns:a16="http://schemas.microsoft.com/office/drawing/2014/main" xmlns="" id="{EB8B9410-4125-664E-9270-EA0E1494E62A}"/>
                  </a:ext>
                </a:extLst>
              </p:cNvPr>
              <p:cNvSpPr/>
              <p:nvPr/>
            </p:nvSpPr>
            <p:spPr>
              <a:xfrm>
                <a:off x="8028694" y="4222610"/>
                <a:ext cx="3239355" cy="49962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9" name="Rectangle 38">
                <a:extLst>
                  <a:ext uri="{FF2B5EF4-FFF2-40B4-BE49-F238E27FC236}">
                    <a16:creationId xmlns:a16="http://schemas.microsoft.com/office/drawing/2014/main" xmlns="" id="{8905818D-85FF-B043-A7D5-3C371B9929D1}"/>
                  </a:ext>
                </a:extLst>
              </p:cNvPr>
              <p:cNvSpPr/>
              <p:nvPr/>
            </p:nvSpPr>
            <p:spPr>
              <a:xfrm>
                <a:off x="8028694" y="4722230"/>
                <a:ext cx="3239355" cy="491903"/>
              </a:xfrm>
              <a:prstGeom prst="rect">
                <a:avLst/>
              </a:prstGeom>
              <a:solidFill>
                <a:srgbClr val="CF6C6A">
                  <a:alpha val="10000"/>
                </a:srgb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  </a:t>
                </a:r>
              </a:p>
            </p:txBody>
          </p:sp>
          <p:sp>
            <p:nvSpPr>
              <p:cNvPr id="49" name="Rectangle 48">
                <a:extLst>
                  <a:ext uri="{FF2B5EF4-FFF2-40B4-BE49-F238E27FC236}">
                    <a16:creationId xmlns:a16="http://schemas.microsoft.com/office/drawing/2014/main" xmlns="" id="{49D2F06E-0EA5-EC4B-9F6F-4E330AFB0246}"/>
                  </a:ext>
                </a:extLst>
              </p:cNvPr>
              <p:cNvSpPr/>
              <p:nvPr/>
            </p:nvSpPr>
            <p:spPr>
              <a:xfrm>
                <a:off x="8028694" y="5212328"/>
                <a:ext cx="3239355" cy="456760"/>
              </a:xfrm>
              <a:prstGeom prst="rect">
                <a:avLst/>
              </a:prstGeom>
              <a:solidFill>
                <a:srgbClr val="92D05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grpSp>
      <p:sp>
        <p:nvSpPr>
          <p:cNvPr id="51" name="Title 1">
            <a:extLst>
              <a:ext uri="{FF2B5EF4-FFF2-40B4-BE49-F238E27FC236}">
                <a16:creationId xmlns:a16="http://schemas.microsoft.com/office/drawing/2014/main" xmlns="" id="{774FEC3F-3977-D04E-BD1A-E16F9C5E64B3}"/>
              </a:ext>
            </a:extLst>
          </p:cNvPr>
          <p:cNvSpPr txBox="1">
            <a:spLocks/>
          </p:cNvSpPr>
          <p:nvPr/>
        </p:nvSpPr>
        <p:spPr>
          <a:xfrm>
            <a:off x="415600" y="341972"/>
            <a:ext cx="11360800" cy="7636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Future work</a:t>
            </a:r>
          </a:p>
        </p:txBody>
      </p:sp>
    </p:spTree>
    <p:extLst>
      <p:ext uri="{BB962C8B-B14F-4D97-AF65-F5344CB8AC3E}">
        <p14:creationId xmlns:p14="http://schemas.microsoft.com/office/powerpoint/2010/main" val="1171630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3</a:t>
            </a:fld>
            <a:endParaRPr lang="en"/>
          </a:p>
        </p:txBody>
      </p:sp>
      <p:pic>
        <p:nvPicPr>
          <p:cNvPr id="6" name="Picture 5">
            <a:extLst>
              <a:ext uri="{FF2B5EF4-FFF2-40B4-BE49-F238E27FC236}">
                <a16:creationId xmlns:a16="http://schemas.microsoft.com/office/drawing/2014/main" xmlns="" id="{03680130-4C26-3B41-9DB3-16E10592DDB3}"/>
              </a:ext>
            </a:extLst>
          </p:cNvPr>
          <p:cNvPicPr>
            <a:picLocks noChangeAspect="1"/>
          </p:cNvPicPr>
          <p:nvPr/>
        </p:nvPicPr>
        <p:blipFill rotWithShape="1">
          <a:blip r:embed="rId3"/>
          <a:srcRect r="1112"/>
          <a:stretch/>
        </p:blipFill>
        <p:spPr>
          <a:xfrm>
            <a:off x="690662" y="1400361"/>
            <a:ext cx="10849697" cy="4426169"/>
          </a:xfrm>
          <a:prstGeom prst="rect">
            <a:avLst/>
          </a:prstGeom>
        </p:spPr>
      </p:pic>
      <p:sp>
        <p:nvSpPr>
          <p:cNvPr id="12" name="Rectangle 11">
            <a:extLst>
              <a:ext uri="{FF2B5EF4-FFF2-40B4-BE49-F238E27FC236}">
                <a16:creationId xmlns:a16="http://schemas.microsoft.com/office/drawing/2014/main" xmlns="" id="{7F857A46-E90B-C843-8323-E21F2C3B0A65}"/>
              </a:ext>
            </a:extLst>
          </p:cNvPr>
          <p:cNvSpPr/>
          <p:nvPr/>
        </p:nvSpPr>
        <p:spPr>
          <a:xfrm>
            <a:off x="690662" y="1396046"/>
            <a:ext cx="10849697" cy="726644"/>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A81EA04B-4895-3847-81CF-3A588F87AC4D}"/>
              </a:ext>
            </a:extLst>
          </p:cNvPr>
          <p:cNvSpPr/>
          <p:nvPr/>
        </p:nvSpPr>
        <p:spPr>
          <a:xfrm>
            <a:off x="690661" y="3725831"/>
            <a:ext cx="10849697" cy="595606"/>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xmlns="" id="{1699BD29-C158-6B47-94CD-79516C07EF07}"/>
              </a:ext>
            </a:extLst>
          </p:cNvPr>
          <p:cNvSpPr/>
          <p:nvPr/>
        </p:nvSpPr>
        <p:spPr>
          <a:xfrm>
            <a:off x="690661" y="2135942"/>
            <a:ext cx="10849697" cy="717595"/>
          </a:xfrm>
          <a:prstGeom prst="rect">
            <a:avLst/>
          </a:prstGeom>
          <a:solidFill>
            <a:srgbClr val="CF6C6A">
              <a:alpha val="10000"/>
            </a:srgb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p>
        </p:txBody>
      </p:sp>
      <p:sp>
        <p:nvSpPr>
          <p:cNvPr id="16" name="Rectangle 15">
            <a:extLst>
              <a:ext uri="{FF2B5EF4-FFF2-40B4-BE49-F238E27FC236}">
                <a16:creationId xmlns:a16="http://schemas.microsoft.com/office/drawing/2014/main" xmlns="" id="{8D9A4A92-6935-5E4A-A738-2109EDACDA66}"/>
              </a:ext>
            </a:extLst>
          </p:cNvPr>
          <p:cNvSpPr/>
          <p:nvPr/>
        </p:nvSpPr>
        <p:spPr>
          <a:xfrm>
            <a:off x="690660" y="4321437"/>
            <a:ext cx="10849697" cy="776985"/>
          </a:xfrm>
          <a:prstGeom prst="rect">
            <a:avLst/>
          </a:prstGeom>
          <a:solidFill>
            <a:srgbClr val="CF6C6A">
              <a:alpha val="10000"/>
            </a:srgb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xmlns="" id="{780D4BB9-2207-3D48-AAAC-0C4882EFD42C}"/>
              </a:ext>
            </a:extLst>
          </p:cNvPr>
          <p:cNvSpPr/>
          <p:nvPr/>
        </p:nvSpPr>
        <p:spPr>
          <a:xfrm>
            <a:off x="690660" y="2858046"/>
            <a:ext cx="10849697" cy="731072"/>
          </a:xfrm>
          <a:prstGeom prst="rect">
            <a:avLst/>
          </a:prstGeom>
          <a:solidFill>
            <a:srgbClr val="92D05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xmlns="" id="{1D9D7D18-C05A-0548-BC6F-801CB684CF70}"/>
              </a:ext>
            </a:extLst>
          </p:cNvPr>
          <p:cNvSpPr/>
          <p:nvPr/>
        </p:nvSpPr>
        <p:spPr>
          <a:xfrm>
            <a:off x="690660" y="5098422"/>
            <a:ext cx="10849697" cy="712688"/>
          </a:xfrm>
          <a:prstGeom prst="rect">
            <a:avLst/>
          </a:prstGeom>
          <a:solidFill>
            <a:srgbClr val="92D05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a16="http://schemas.microsoft.com/office/drawing/2014/main" xmlns="" id="{4ED364B3-998C-8245-B0AF-FEBBA21972E0}"/>
              </a:ext>
            </a:extLst>
          </p:cNvPr>
          <p:cNvSpPr>
            <a:spLocks noGrp="1"/>
          </p:cNvSpPr>
          <p:nvPr>
            <p:ph type="title"/>
          </p:nvPr>
        </p:nvSpPr>
        <p:spPr>
          <a:xfrm>
            <a:off x="690659" y="365125"/>
            <a:ext cx="10849697" cy="987828"/>
          </a:xfrm>
        </p:spPr>
        <p:txBody>
          <a:bodyPr anchor="ctr"/>
          <a:lstStyle/>
          <a:p>
            <a:r>
              <a:rPr lang="en-US" dirty="0"/>
              <a:t>Scoring up</a:t>
            </a:r>
          </a:p>
        </p:txBody>
      </p:sp>
    </p:spTree>
    <p:extLst>
      <p:ext uri="{BB962C8B-B14F-4D97-AF65-F5344CB8AC3E}">
        <p14:creationId xmlns:p14="http://schemas.microsoft.com/office/powerpoint/2010/main" val="22445066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6" name="Shape 406"/>
          <p:cNvSpPr txBox="1">
            <a:spLocks noGrp="1"/>
          </p:cNvSpPr>
          <p:nvPr>
            <p:ph type="title"/>
          </p:nvPr>
        </p:nvSpPr>
        <p:spPr>
          <a:xfrm>
            <a:off x="367199" y="743920"/>
            <a:ext cx="11360800" cy="2284184"/>
          </a:xfrm>
          <a:prstGeom prst="rect">
            <a:avLst/>
          </a:prstGeom>
        </p:spPr>
        <p:txBody>
          <a:bodyPr vert="horz" lIns="121900" tIns="121900" rIns="121900" bIns="121900" rtlCol="0" anchor="ctr" anchorCtr="0">
            <a:noAutofit/>
          </a:bodyPr>
          <a:lstStyle/>
          <a:p>
            <a:r>
              <a:rPr lang="en" sz="5400" b="1" dirty="0"/>
              <a:t>Thank you!</a:t>
            </a:r>
            <a:br>
              <a:rPr lang="en" sz="5400" b="1" dirty="0"/>
            </a:br>
            <a:r>
              <a:rPr lang="en" sz="1000" b="1" dirty="0"/>
              <a:t/>
            </a:r>
            <a:br>
              <a:rPr lang="en" sz="1000" b="1" dirty="0"/>
            </a:br>
            <a:r>
              <a:rPr lang="en-CA" sz="2500" b="1" dirty="0">
                <a:solidFill>
                  <a:schemeClr val="accent6">
                    <a:lumMod val="75000"/>
                  </a:schemeClr>
                </a:solidFill>
                <a:hlinkClick r:id="rId3"/>
              </a:rPr>
              <a:t>m</a:t>
            </a:r>
            <a:r>
              <a:rPr lang="en" sz="2500" b="1" dirty="0">
                <a:solidFill>
                  <a:schemeClr val="accent6">
                    <a:lumMod val="75000"/>
                  </a:schemeClr>
                </a:solidFill>
                <a:hlinkClick r:id="rId3"/>
              </a:rPr>
              <a:t>artha.thomaeelias@mail.mcgill.ca</a:t>
            </a:r>
            <a:r>
              <a:rPr lang="en" sz="2500" b="1" dirty="0">
                <a:solidFill>
                  <a:schemeClr val="accent6">
                    <a:lumMod val="75000"/>
                  </a:schemeClr>
                </a:solidFill>
              </a:rPr>
              <a:t/>
            </a:r>
            <a:br>
              <a:rPr lang="en" sz="2500" b="1" dirty="0">
                <a:solidFill>
                  <a:schemeClr val="accent6">
                    <a:lumMod val="75000"/>
                  </a:schemeClr>
                </a:solidFill>
              </a:rPr>
            </a:br>
            <a:r>
              <a:rPr lang="en" sz="2500" b="1" dirty="0"/>
              <a:t/>
            </a:r>
            <a:br>
              <a:rPr lang="en" sz="2500" b="1" dirty="0"/>
            </a:br>
            <a:r>
              <a:rPr lang="en-CA" sz="3600" b="1" dirty="0">
                <a:hlinkClick r:id="rId4"/>
              </a:rPr>
              <a:t>https://github.com/elvis-project/scoring-up</a:t>
            </a:r>
            <a:endParaRPr lang="en" sz="3600" b="1" dirty="0"/>
          </a:p>
        </p:txBody>
      </p:sp>
      <p:sp>
        <p:nvSpPr>
          <p:cNvPr id="407" name="Shape 407"/>
          <p:cNvSpPr txBox="1">
            <a:spLocks noGrp="1"/>
          </p:cNvSpPr>
          <p:nvPr>
            <p:ph type="sldNum" idx="12"/>
          </p:nvPr>
        </p:nvSpPr>
        <p:spPr>
          <a:xfrm>
            <a:off x="11296609" y="6217621"/>
            <a:ext cx="731600" cy="524800"/>
          </a:xfrm>
          <a:prstGeom prst="rect">
            <a:avLst/>
          </a:prstGeom>
        </p:spPr>
        <p:txBody>
          <a:bodyPr vert="horz" lIns="121900" tIns="121900" rIns="121900" bIns="121900" rtlCol="0" anchor="ctr" anchorCtr="0">
            <a:noAutofit/>
          </a:bodyPr>
          <a:lstStyle/>
          <a:p>
            <a:fld id="{00000000-1234-1234-1234-123412341234}" type="slidenum">
              <a:rPr lang="en"/>
              <a:pPr/>
              <a:t>30</a:t>
            </a:fld>
            <a:endParaRPr lang="en"/>
          </a:p>
        </p:txBody>
      </p:sp>
      <p:pic>
        <p:nvPicPr>
          <p:cNvPr id="408" name="Shape 408"/>
          <p:cNvPicPr preferRelativeResize="0"/>
          <p:nvPr/>
        </p:nvPicPr>
        <p:blipFill>
          <a:blip r:embed="rId5">
            <a:alphaModFix/>
          </a:blip>
          <a:stretch>
            <a:fillRect/>
          </a:stretch>
        </p:blipFill>
        <p:spPr>
          <a:xfrm>
            <a:off x="1988900" y="3253217"/>
            <a:ext cx="5060896" cy="605100"/>
          </a:xfrm>
          <a:prstGeom prst="rect">
            <a:avLst/>
          </a:prstGeom>
          <a:noFill/>
          <a:ln>
            <a:noFill/>
          </a:ln>
        </p:spPr>
      </p:pic>
      <p:pic>
        <p:nvPicPr>
          <p:cNvPr id="409" name="Shape 409"/>
          <p:cNvPicPr preferRelativeResize="0"/>
          <p:nvPr/>
        </p:nvPicPr>
        <p:blipFill>
          <a:blip r:embed="rId6">
            <a:alphaModFix/>
          </a:blip>
          <a:stretch>
            <a:fillRect/>
          </a:stretch>
        </p:blipFill>
        <p:spPr>
          <a:xfrm>
            <a:off x="9070233" y="3078393"/>
            <a:ext cx="1036067" cy="1036067"/>
          </a:xfrm>
          <a:prstGeom prst="rect">
            <a:avLst/>
          </a:prstGeom>
          <a:noFill/>
          <a:ln>
            <a:noFill/>
          </a:ln>
        </p:spPr>
      </p:pic>
      <p:pic>
        <p:nvPicPr>
          <p:cNvPr id="410" name="Shape 410"/>
          <p:cNvPicPr preferRelativeResize="0"/>
          <p:nvPr/>
        </p:nvPicPr>
        <p:blipFill>
          <a:blip r:embed="rId7">
            <a:alphaModFix/>
          </a:blip>
          <a:stretch>
            <a:fillRect/>
          </a:stretch>
        </p:blipFill>
        <p:spPr>
          <a:xfrm>
            <a:off x="1988900" y="3928452"/>
            <a:ext cx="8117399" cy="2152199"/>
          </a:xfrm>
          <a:prstGeom prst="rect">
            <a:avLst/>
          </a:prstGeom>
          <a:noFill/>
          <a:ln>
            <a:noFill/>
          </a:ln>
        </p:spPr>
      </p:pic>
      <p:pic>
        <p:nvPicPr>
          <p:cNvPr id="3" name="Picture 2">
            <a:extLst>
              <a:ext uri="{FF2B5EF4-FFF2-40B4-BE49-F238E27FC236}">
                <a16:creationId xmlns:a16="http://schemas.microsoft.com/office/drawing/2014/main" xmlns="" id="{CEAFA4B4-07A2-5048-9489-3F9983C21F97}"/>
              </a:ext>
            </a:extLst>
          </p:cNvPr>
          <p:cNvPicPr>
            <a:picLocks noChangeAspect="1"/>
          </p:cNvPicPr>
          <p:nvPr/>
        </p:nvPicPr>
        <p:blipFill>
          <a:blip r:embed="rId8"/>
          <a:stretch>
            <a:fillRect/>
          </a:stretch>
        </p:blipFill>
        <p:spPr>
          <a:xfrm>
            <a:off x="7110873" y="3202838"/>
            <a:ext cx="1898282" cy="661687"/>
          </a:xfrm>
          <a:prstGeom prst="rect">
            <a:avLst/>
          </a:prstGeom>
        </p:spPr>
      </p:pic>
    </p:spTree>
    <p:extLst>
      <p:ext uri="{BB962C8B-B14F-4D97-AF65-F5344CB8AC3E}">
        <p14:creationId xmlns:p14="http://schemas.microsoft.com/office/powerpoint/2010/main" val="19377160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387460"/>
            <a:ext cx="10820400" cy="540520"/>
          </a:xfrm>
        </p:spPr>
        <p:txBody>
          <a:bodyPr anchor="t">
            <a:normAutofit fontScale="90000"/>
          </a:bodyPr>
          <a:lstStyle/>
          <a:p>
            <a:r>
              <a:rPr lang="en-US" dirty="0"/>
              <a:t>Sources of Error</a:t>
            </a:r>
          </a:p>
        </p:txBody>
      </p:sp>
      <p:sp>
        <p:nvSpPr>
          <p:cNvPr id="4" name="Slide Number Placeholder 3"/>
          <p:cNvSpPr>
            <a:spLocks noGrp="1"/>
          </p:cNvSpPr>
          <p:nvPr>
            <p:ph type="sldNum" sz="quarter" idx="12"/>
          </p:nvPr>
        </p:nvSpPr>
        <p:spPr/>
        <p:txBody>
          <a:bodyPr/>
          <a:lstStyle/>
          <a:p>
            <a:fld id="{669D0A19-ECB0-1B4B-B8D3-F4B6C0AE6EF8}" type="slidenum">
              <a:rPr lang="en-US" smtClean="0"/>
              <a:t>31</a:t>
            </a:fld>
            <a:endParaRPr lang="en-US"/>
          </a:p>
        </p:txBody>
      </p:sp>
      <p:sp>
        <p:nvSpPr>
          <p:cNvPr id="7" name="Content Placeholder 6">
            <a:extLst>
              <a:ext uri="{FF2B5EF4-FFF2-40B4-BE49-F238E27FC236}">
                <a16:creationId xmlns:a16="http://schemas.microsoft.com/office/drawing/2014/main" xmlns="" id="{E172BF8F-206A-3D4B-90CF-A09AE63251BB}"/>
              </a:ext>
            </a:extLst>
          </p:cNvPr>
          <p:cNvSpPr>
            <a:spLocks noGrp="1"/>
          </p:cNvSpPr>
          <p:nvPr>
            <p:ph idx="1"/>
          </p:nvPr>
        </p:nvSpPr>
        <p:spPr>
          <a:xfrm>
            <a:off x="838200" y="1825625"/>
            <a:ext cx="10515600" cy="4351338"/>
          </a:xfrm>
        </p:spPr>
        <p:txBody>
          <a:bodyPr>
            <a:normAutofit/>
          </a:bodyPr>
          <a:lstStyle/>
          <a:p>
            <a:pPr marL="0" indent="0">
              <a:buNone/>
            </a:pPr>
            <a:endParaRPr lang="en-US" dirty="0"/>
          </a:p>
          <a:p>
            <a:pPr lvl="1"/>
            <a:endParaRPr lang="en-US" dirty="0"/>
          </a:p>
          <a:p>
            <a:pPr lvl="1"/>
            <a:endParaRPr lang="en-US" dirty="0"/>
          </a:p>
          <a:p>
            <a:pPr lvl="1"/>
            <a:endParaRPr lang="en-US" dirty="0"/>
          </a:p>
        </p:txBody>
      </p:sp>
      <p:graphicFrame>
        <p:nvGraphicFramePr>
          <p:cNvPr id="5" name="Content Placeholder 11">
            <a:extLst>
              <a:ext uri="{FF2B5EF4-FFF2-40B4-BE49-F238E27FC236}">
                <a16:creationId xmlns:a16="http://schemas.microsoft.com/office/drawing/2014/main" xmlns="" id="{F745ECEF-9187-664E-8D8B-6C48BCC80D8B}"/>
              </a:ext>
            </a:extLst>
          </p:cNvPr>
          <p:cNvGraphicFramePr>
            <a:graphicFrameLocks/>
          </p:cNvGraphicFramePr>
          <p:nvPr>
            <p:extLst>
              <p:ext uri="{D42A27DB-BD31-4B8C-83A1-F6EECF244321}">
                <p14:modId xmlns:p14="http://schemas.microsoft.com/office/powerpoint/2010/main" val="2020889020"/>
              </p:ext>
            </p:extLst>
          </p:nvPr>
        </p:nvGraphicFramePr>
        <p:xfrm>
          <a:off x="685800" y="1194960"/>
          <a:ext cx="10820400" cy="5161390"/>
        </p:xfrm>
        <a:graphic>
          <a:graphicData uri="http://schemas.openxmlformats.org/drawingml/2006/table">
            <a:tbl>
              <a:tblPr firstRow="1" bandRow="1">
                <a:tableStyleId>{5C22544A-7EE6-4342-B048-85BDC9FD1C3A}</a:tableStyleId>
              </a:tblPr>
              <a:tblGrid>
                <a:gridCol w="1825860">
                  <a:extLst>
                    <a:ext uri="{9D8B030D-6E8A-4147-A177-3AD203B41FA5}">
                      <a16:colId xmlns:a16="http://schemas.microsoft.com/office/drawing/2014/main" xmlns="" val="3193724574"/>
                    </a:ext>
                  </a:extLst>
                </a:gridCol>
                <a:gridCol w="4270140">
                  <a:extLst>
                    <a:ext uri="{9D8B030D-6E8A-4147-A177-3AD203B41FA5}">
                      <a16:colId xmlns:a16="http://schemas.microsoft.com/office/drawing/2014/main" xmlns="" val="2236353530"/>
                    </a:ext>
                  </a:extLst>
                </a:gridCol>
                <a:gridCol w="1828800">
                  <a:extLst>
                    <a:ext uri="{9D8B030D-6E8A-4147-A177-3AD203B41FA5}">
                      <a16:colId xmlns:a16="http://schemas.microsoft.com/office/drawing/2014/main" xmlns="" val="1676554810"/>
                    </a:ext>
                  </a:extLst>
                </a:gridCol>
                <a:gridCol w="2895600">
                  <a:extLst>
                    <a:ext uri="{9D8B030D-6E8A-4147-A177-3AD203B41FA5}">
                      <a16:colId xmlns:a16="http://schemas.microsoft.com/office/drawing/2014/main" xmlns="" val="287455816"/>
                    </a:ext>
                  </a:extLst>
                </a:gridCol>
              </a:tblGrid>
              <a:tr h="711310">
                <a:tc gridSpan="2">
                  <a:txBody>
                    <a:bodyPr/>
                    <a:lstStyle/>
                    <a:p>
                      <a:pPr algn="ctr"/>
                      <a:r>
                        <a:rPr lang="en-US" sz="2800" b="0" dirty="0"/>
                        <a:t>Types of Error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hMerge="1">
                  <a:txBody>
                    <a:bodyPr/>
                    <a:lstStyle/>
                    <a:p>
                      <a:endParaRPr lang="en-US" dirty="0"/>
                    </a:p>
                  </a:txBody>
                  <a:tcPr/>
                </a:tc>
                <a:tc>
                  <a:txBody>
                    <a:bodyPr/>
                    <a:lstStyle/>
                    <a:p>
                      <a:pPr algn="ctr"/>
                      <a:r>
                        <a:rPr lang="en-US" sz="2800" b="0" dirty="0"/>
                        <a:t>Instances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tc>
                  <a:txBody>
                    <a:bodyPr/>
                    <a:lstStyle/>
                    <a:p>
                      <a:pPr algn="ctr"/>
                      <a:r>
                        <a:rPr lang="en-US" sz="2800" b="0" dirty="0"/>
                        <a:t>Mislabeled Notes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lumOff val="15000"/>
                      </a:schemeClr>
                    </a:solidFill>
                  </a:tcPr>
                </a:tc>
                <a:extLst>
                  <a:ext uri="{0D108BD9-81ED-4DB2-BD59-A6C34878D82A}">
                    <a16:rowId xmlns:a16="http://schemas.microsoft.com/office/drawing/2014/main" xmlns="" val="2725701978"/>
                  </a:ext>
                </a:extLst>
              </a:tr>
              <a:tr h="450797">
                <a:tc rowSpan="2">
                  <a:txBody>
                    <a:bodyPr/>
                    <a:lstStyle/>
                    <a:p>
                      <a:r>
                        <a:rPr lang="en-US" sz="2400" dirty="0"/>
                        <a:t>Errors in the sources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r>
                        <a:rPr lang="en-US" sz="2400" dirty="0"/>
                        <a:t>Absence of a dot of division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n-US" sz="2400" dirty="0"/>
                        <a:t>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n-US" sz="2400" dirty="0"/>
                        <a:t>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xmlns="" val="4166049561"/>
                  </a:ext>
                </a:extLst>
              </a:tr>
              <a:tr h="450797">
                <a:tc vMerge="1">
                  <a:txBody>
                    <a:bodyPr/>
                    <a:lstStyle/>
                    <a:p>
                      <a:endParaRPr lang="en-US" dirty="0"/>
                    </a:p>
                  </a:txBody>
                  <a:tcPr/>
                </a:tc>
                <a:tc>
                  <a:txBody>
                    <a:bodyPr/>
                    <a:lstStyle/>
                    <a:p>
                      <a:r>
                        <a:rPr lang="en-US" sz="2400" dirty="0"/>
                        <a:t>Others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B183">
                        <a:alpha val="50196"/>
                      </a:srgbClr>
                    </a:solidFill>
                  </a:tcPr>
                </a:tc>
                <a:tc>
                  <a:txBody>
                    <a:bodyPr/>
                    <a:lstStyle/>
                    <a:p>
                      <a:pPr algn="ctr"/>
                      <a:r>
                        <a:rPr lang="en-US" sz="24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B183">
                        <a:alpha val="50196"/>
                      </a:srgbClr>
                    </a:solidFill>
                  </a:tcPr>
                </a:tc>
                <a:tc>
                  <a:txBody>
                    <a:bodyPr/>
                    <a:lstStyle/>
                    <a:p>
                      <a:pPr algn="ctr"/>
                      <a:r>
                        <a:rPr lang="en-US" sz="24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4B183">
                        <a:alpha val="50196"/>
                      </a:srgbClr>
                    </a:solidFill>
                  </a:tcPr>
                </a:tc>
                <a:extLst>
                  <a:ext uri="{0D108BD9-81ED-4DB2-BD59-A6C34878D82A}">
                    <a16:rowId xmlns:a16="http://schemas.microsoft.com/office/drawing/2014/main" xmlns="" val="4170285715"/>
                  </a:ext>
                </a:extLst>
              </a:tr>
              <a:tr h="450797">
                <a:tc rowSpan="4">
                  <a:txBody>
                    <a:bodyPr/>
                    <a:lstStyle/>
                    <a:p>
                      <a:r>
                        <a:rPr lang="en-US" sz="2400" dirty="0"/>
                        <a:t>Errors in the experiment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9A775">
                        <a:alpha val="50196"/>
                      </a:srgbClr>
                    </a:solidFill>
                  </a:tcPr>
                </a:tc>
                <a:tc>
                  <a:txBody>
                    <a:bodyPr/>
                    <a:lstStyle/>
                    <a:p>
                      <a:r>
                        <a:rPr lang="en-US" sz="2400" dirty="0"/>
                        <a:t>Placement of the dot of division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9A775">
                        <a:alpha val="50196"/>
                      </a:srgbClr>
                    </a:solidFill>
                  </a:tcPr>
                </a:tc>
                <a:tc>
                  <a:txBody>
                    <a:bodyPr/>
                    <a:lstStyle/>
                    <a:p>
                      <a:pPr algn="ctr"/>
                      <a:r>
                        <a:rPr lang="en-US" sz="2400"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9A775">
                        <a:alpha val="50196"/>
                      </a:srgbClr>
                    </a:solidFill>
                  </a:tcPr>
                </a:tc>
                <a:tc>
                  <a:txBody>
                    <a:bodyPr/>
                    <a:lstStyle/>
                    <a:p>
                      <a:pPr algn="ctr"/>
                      <a:r>
                        <a:rPr lang="en-US" sz="2400" dirty="0"/>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9A775">
                        <a:alpha val="50196"/>
                      </a:srgbClr>
                    </a:solidFill>
                  </a:tcPr>
                </a:tc>
                <a:extLst>
                  <a:ext uri="{0D108BD9-81ED-4DB2-BD59-A6C34878D82A}">
                    <a16:rowId xmlns:a16="http://schemas.microsoft.com/office/drawing/2014/main" xmlns="" val="1731416148"/>
                  </a:ext>
                </a:extLst>
              </a:tr>
              <a:tr h="450797">
                <a:tc vMerge="1">
                  <a:txBody>
                    <a:bodyPr/>
                    <a:lstStyle/>
                    <a:p>
                      <a:endParaRPr lang="en-US" dirty="0"/>
                    </a:p>
                  </a:txBody>
                  <a:tcPr/>
                </a:tc>
                <a:tc>
                  <a:txBody>
                    <a:bodyPr/>
                    <a:lstStyle/>
                    <a:p>
                      <a:r>
                        <a:rPr lang="en-US" sz="2400" dirty="0"/>
                        <a:t>Last note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9A775">
                        <a:alpha val="20000"/>
                      </a:srgbClr>
                    </a:solidFill>
                  </a:tcPr>
                </a:tc>
                <a:tc>
                  <a:txBody>
                    <a:bodyPr/>
                    <a:lstStyle/>
                    <a:p>
                      <a:pPr algn="ctr"/>
                      <a:r>
                        <a:rPr lang="en-US" sz="2400" dirty="0"/>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9A775">
                        <a:alpha val="20000"/>
                      </a:srgbClr>
                    </a:solidFill>
                  </a:tcPr>
                </a:tc>
                <a:tc>
                  <a:txBody>
                    <a:bodyPr/>
                    <a:lstStyle/>
                    <a:p>
                      <a:pPr algn="ctr"/>
                      <a:r>
                        <a:rPr lang="en-US" sz="2400" dirty="0"/>
                        <a:t>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9A775">
                        <a:alpha val="20000"/>
                      </a:srgbClr>
                    </a:solidFill>
                  </a:tcPr>
                </a:tc>
                <a:extLst>
                  <a:ext uri="{0D108BD9-81ED-4DB2-BD59-A6C34878D82A}">
                    <a16:rowId xmlns:a16="http://schemas.microsoft.com/office/drawing/2014/main" xmlns="" val="3819390253"/>
                  </a:ext>
                </a:extLst>
              </a:tr>
              <a:tr h="811434">
                <a:tc vMerge="1">
                  <a:txBody>
                    <a:bodyPr/>
                    <a:lstStyle/>
                    <a:p>
                      <a:endParaRPr lang="en-US" dirty="0"/>
                    </a:p>
                  </a:txBody>
                  <a:tcPr/>
                </a:tc>
                <a:tc>
                  <a:txBody>
                    <a:bodyPr/>
                    <a:lstStyle/>
                    <a:p>
                      <a:r>
                        <a:rPr lang="en-US" sz="2400" dirty="0"/>
                        <a:t>Missing information regarding the staff-line in which a rest lies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9A775">
                        <a:alpha val="50196"/>
                      </a:srgbClr>
                    </a:solidFill>
                  </a:tcPr>
                </a:tc>
                <a:tc>
                  <a:txBody>
                    <a:bodyPr/>
                    <a:lstStyle/>
                    <a:p>
                      <a:pPr algn="ctr"/>
                      <a:r>
                        <a:rPr lang="en-US" sz="24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9A775">
                        <a:alpha val="50196"/>
                      </a:srgbClr>
                    </a:solidFill>
                  </a:tcPr>
                </a:tc>
                <a:tc>
                  <a:txBody>
                    <a:bodyPr/>
                    <a:lstStyle/>
                    <a:p>
                      <a:pPr algn="ctr"/>
                      <a:r>
                        <a:rPr lang="en-US" sz="2400"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9A775">
                        <a:alpha val="50196"/>
                      </a:srgbClr>
                    </a:solidFill>
                  </a:tcPr>
                </a:tc>
                <a:extLst>
                  <a:ext uri="{0D108BD9-81ED-4DB2-BD59-A6C34878D82A}">
                    <a16:rowId xmlns:a16="http://schemas.microsoft.com/office/drawing/2014/main" xmlns="" val="4226914889"/>
                  </a:ext>
                </a:extLst>
              </a:tr>
              <a:tr h="450797">
                <a:tc vMerge="1">
                  <a:txBody>
                    <a:bodyPr/>
                    <a:lstStyle/>
                    <a:p>
                      <a:endParaRPr lang="en-US" dirty="0"/>
                    </a:p>
                  </a:txBody>
                  <a:tcPr/>
                </a:tc>
                <a:tc>
                  <a:txBody>
                    <a:bodyPr/>
                    <a:lstStyle/>
                    <a:p>
                      <a:r>
                        <a:rPr lang="en-US" sz="2400" dirty="0"/>
                        <a:t>Others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9A775">
                        <a:alpha val="29804"/>
                      </a:srgbClr>
                    </a:solidFill>
                  </a:tcPr>
                </a:tc>
                <a:tc>
                  <a:txBody>
                    <a:bodyPr/>
                    <a:lstStyle/>
                    <a:p>
                      <a:pPr algn="ctr"/>
                      <a:r>
                        <a:rPr lang="en-US" sz="2400"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9A775">
                        <a:alpha val="29804"/>
                      </a:srgbClr>
                    </a:solidFill>
                  </a:tcPr>
                </a:tc>
                <a:tc>
                  <a:txBody>
                    <a:bodyPr/>
                    <a:lstStyle/>
                    <a:p>
                      <a:pPr algn="ctr"/>
                      <a:r>
                        <a:rPr lang="en-US" sz="2400"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9A775">
                        <a:alpha val="29804"/>
                      </a:srgbClr>
                    </a:solidFill>
                  </a:tcPr>
                </a:tc>
                <a:extLst>
                  <a:ext uri="{0D108BD9-81ED-4DB2-BD59-A6C34878D82A}">
                    <a16:rowId xmlns:a16="http://schemas.microsoft.com/office/drawing/2014/main" xmlns="" val="2498785289"/>
                  </a:ext>
                </a:extLst>
              </a:tr>
              <a:tr h="811434">
                <a:tc gridSpan="2">
                  <a:txBody>
                    <a:bodyPr/>
                    <a:lstStyle/>
                    <a:p>
                      <a:r>
                        <a:rPr lang="en-US" sz="2400" dirty="0"/>
                        <a:t>Errors due to situations out of the scope of the principles of imperfection and alteration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alpha val="50196"/>
                      </a:srgbClr>
                    </a:solidFill>
                  </a:tcPr>
                </a:tc>
                <a:tc hMerge="1">
                  <a:txBody>
                    <a:bodyPr/>
                    <a:lstStyle/>
                    <a:p>
                      <a:endParaRPr lang="en-US" dirty="0"/>
                    </a:p>
                  </a:txBody>
                  <a:tcPr/>
                </a:tc>
                <a:tc>
                  <a:txBody>
                    <a:bodyPr/>
                    <a:lstStyle/>
                    <a:p>
                      <a:pPr algn="ctr"/>
                      <a:r>
                        <a:rPr lang="en-US" sz="2400"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alpha val="50196"/>
                      </a:srgbClr>
                    </a:solidFill>
                  </a:tcPr>
                </a:tc>
                <a:tc>
                  <a:txBody>
                    <a:bodyPr/>
                    <a:lstStyle/>
                    <a:p>
                      <a:pPr algn="ctr"/>
                      <a:r>
                        <a:rPr lang="en-US" sz="2400" dirty="0"/>
                        <a:t>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alpha val="50196"/>
                      </a:srgbClr>
                    </a:solidFill>
                  </a:tcPr>
                </a:tc>
                <a:extLst>
                  <a:ext uri="{0D108BD9-81ED-4DB2-BD59-A6C34878D82A}">
                    <a16:rowId xmlns:a16="http://schemas.microsoft.com/office/drawing/2014/main" xmlns="" val="3928581394"/>
                  </a:ext>
                </a:extLst>
              </a:tr>
              <a:tr h="510903">
                <a:tc gridSpan="3">
                  <a:txBody>
                    <a:bodyPr/>
                    <a:lstStyle/>
                    <a:p>
                      <a:endParaRPr lang="en-US" sz="2400" dirty="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pPr algn="ctr"/>
                      <a:endParaRPr lang="en-US" sz="2400" dirty="0"/>
                    </a:p>
                  </a:txBody>
                  <a:tcPr anchor="ctr"/>
                </a:tc>
                <a:tc>
                  <a:txBody>
                    <a:bodyPr/>
                    <a:lstStyle/>
                    <a:p>
                      <a:pPr algn="ctr"/>
                      <a:r>
                        <a:rPr lang="en-US" sz="2800" b="1" dirty="0"/>
                        <a:t>55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xmlns="" val="725826674"/>
                  </a:ext>
                </a:extLst>
              </a:tr>
            </a:tbl>
          </a:graphicData>
        </a:graphic>
      </p:graphicFrame>
    </p:spTree>
    <p:extLst>
      <p:ext uri="{BB962C8B-B14F-4D97-AF65-F5344CB8AC3E}">
        <p14:creationId xmlns:p14="http://schemas.microsoft.com/office/powerpoint/2010/main" val="30642091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8CFD09-40DC-BC4A-A42F-2BA177ED8893}"/>
              </a:ext>
            </a:extLst>
          </p:cNvPr>
          <p:cNvSpPr>
            <a:spLocks noGrp="1"/>
          </p:cNvSpPr>
          <p:nvPr>
            <p:ph type="ctrTitle"/>
          </p:nvPr>
        </p:nvSpPr>
        <p:spPr/>
        <p:txBody>
          <a:bodyPr/>
          <a:lstStyle/>
          <a:p>
            <a:r>
              <a:rPr lang="en-US" dirty="0"/>
              <a:t>Absence of a dot of division</a:t>
            </a:r>
          </a:p>
        </p:txBody>
      </p:sp>
      <p:sp>
        <p:nvSpPr>
          <p:cNvPr id="3" name="Subtitle 2">
            <a:extLst>
              <a:ext uri="{FF2B5EF4-FFF2-40B4-BE49-F238E27FC236}">
                <a16:creationId xmlns:a16="http://schemas.microsoft.com/office/drawing/2014/main" xmlns="" id="{74CFA4E6-17A3-6A49-97A3-9F9652E734EB}"/>
              </a:ext>
            </a:extLst>
          </p:cNvPr>
          <p:cNvSpPr>
            <a:spLocks noGrp="1"/>
          </p:cNvSpPr>
          <p:nvPr>
            <p:ph type="subTitle" idx="1"/>
          </p:nvPr>
        </p:nvSpPr>
        <p:spPr/>
        <p:txBody>
          <a:bodyPr/>
          <a:lstStyle/>
          <a:p>
            <a:endParaRPr lang="en-US" dirty="0"/>
          </a:p>
        </p:txBody>
      </p:sp>
      <p:sp>
        <p:nvSpPr>
          <p:cNvPr id="4" name="Slide Number Placeholder 3">
            <a:extLst>
              <a:ext uri="{FF2B5EF4-FFF2-40B4-BE49-F238E27FC236}">
                <a16:creationId xmlns:a16="http://schemas.microsoft.com/office/drawing/2014/main" xmlns="" id="{034A1F02-EA00-984E-BE71-FD12352AE3BB}"/>
              </a:ext>
            </a:extLst>
          </p:cNvPr>
          <p:cNvSpPr>
            <a:spLocks noGrp="1"/>
          </p:cNvSpPr>
          <p:nvPr>
            <p:ph type="sldNum" sz="quarter" idx="12"/>
          </p:nvPr>
        </p:nvSpPr>
        <p:spPr/>
        <p:txBody>
          <a:bodyPr/>
          <a:lstStyle/>
          <a:p>
            <a:fld id="{669D0A19-ECB0-1B4B-B8D3-F4B6C0AE6EF8}" type="slidenum">
              <a:rPr lang="en-US" smtClean="0"/>
              <a:t>32</a:t>
            </a:fld>
            <a:endParaRPr lang="en-US"/>
          </a:p>
        </p:txBody>
      </p:sp>
    </p:spTree>
    <p:extLst>
      <p:ext uri="{BB962C8B-B14F-4D97-AF65-F5344CB8AC3E}">
        <p14:creationId xmlns:p14="http://schemas.microsoft.com/office/powerpoint/2010/main" val="14432094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3E0032-5147-964A-9803-360F75BB8B8D}"/>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xmlns="" id="{FD72F28F-2350-7047-8B6E-4C346A629C9C}"/>
              </a:ext>
            </a:extLst>
          </p:cNvPr>
          <p:cNvSpPr>
            <a:spLocks noGrp="1"/>
          </p:cNvSpPr>
          <p:nvPr>
            <p:ph type="sldNum" sz="quarter" idx="12"/>
          </p:nvPr>
        </p:nvSpPr>
        <p:spPr/>
        <p:txBody>
          <a:bodyPr/>
          <a:lstStyle/>
          <a:p>
            <a:fld id="{669D0A19-ECB0-1B4B-B8D3-F4B6C0AE6EF8}" type="slidenum">
              <a:rPr lang="en-US" smtClean="0"/>
              <a:t>33</a:t>
            </a:fld>
            <a:endParaRPr lang="en-US"/>
          </a:p>
        </p:txBody>
      </p:sp>
      <p:pic>
        <p:nvPicPr>
          <p:cNvPr id="5" name="Content Placeholder 5">
            <a:extLst>
              <a:ext uri="{FF2B5EF4-FFF2-40B4-BE49-F238E27FC236}">
                <a16:creationId xmlns:a16="http://schemas.microsoft.com/office/drawing/2014/main" xmlns="" id="{F952F304-CBA3-774A-B12B-6F2EF1B287A3}"/>
              </a:ext>
            </a:extLst>
          </p:cNvPr>
          <p:cNvPicPr>
            <a:picLocks noGrp="1" noChangeAspect="1"/>
          </p:cNvPicPr>
          <p:nvPr>
            <p:ph idx="1"/>
          </p:nvPr>
        </p:nvPicPr>
        <p:blipFill rotWithShape="1">
          <a:blip r:embed="rId2"/>
          <a:srcRect l="19258" t="1854" r="18520" b="19788"/>
          <a:stretch/>
        </p:blipFill>
        <p:spPr>
          <a:xfrm>
            <a:off x="2207378" y="1027906"/>
            <a:ext cx="7219305" cy="4351338"/>
          </a:xfrm>
        </p:spPr>
      </p:pic>
    </p:spTree>
    <p:extLst>
      <p:ext uri="{BB962C8B-B14F-4D97-AF65-F5344CB8AC3E}">
        <p14:creationId xmlns:p14="http://schemas.microsoft.com/office/powerpoint/2010/main" val="25198378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xmlns="" id="{6E7CF09B-DF1B-524D-856F-709D4EEAE7E5}"/>
              </a:ext>
            </a:extLst>
          </p:cNvPr>
          <p:cNvPicPr>
            <a:picLocks noGrp="1" noChangeAspect="1"/>
          </p:cNvPicPr>
          <p:nvPr>
            <p:ph idx="1"/>
          </p:nvPr>
        </p:nvPicPr>
        <p:blipFill rotWithShape="1">
          <a:blip r:embed="rId2"/>
          <a:srcRect l="19258" t="1854" r="18520" b="19788"/>
          <a:stretch/>
        </p:blipFill>
        <p:spPr>
          <a:xfrm>
            <a:off x="515512" y="1890793"/>
            <a:ext cx="5472000" cy="3298191"/>
          </a:xfrm>
          <a:ln>
            <a:solidFill>
              <a:schemeClr val="tx1"/>
            </a:solidFill>
          </a:ln>
        </p:spPr>
      </p:pic>
      <p:sp>
        <p:nvSpPr>
          <p:cNvPr id="4" name="Slide Number Placeholder 3">
            <a:extLst>
              <a:ext uri="{FF2B5EF4-FFF2-40B4-BE49-F238E27FC236}">
                <a16:creationId xmlns:a16="http://schemas.microsoft.com/office/drawing/2014/main" xmlns="" id="{691C823E-2D41-B348-8D6B-48FBBCF97181}"/>
              </a:ext>
            </a:extLst>
          </p:cNvPr>
          <p:cNvSpPr>
            <a:spLocks noGrp="1"/>
          </p:cNvSpPr>
          <p:nvPr>
            <p:ph type="sldNum" sz="quarter" idx="12"/>
          </p:nvPr>
        </p:nvSpPr>
        <p:spPr/>
        <p:txBody>
          <a:bodyPr/>
          <a:lstStyle/>
          <a:p>
            <a:fld id="{669D0A19-ECB0-1B4B-B8D3-F4B6C0AE6EF8}" type="slidenum">
              <a:rPr lang="en-US" smtClean="0"/>
              <a:t>34</a:t>
            </a:fld>
            <a:endParaRPr lang="en-US"/>
          </a:p>
        </p:txBody>
      </p:sp>
      <p:pic>
        <p:nvPicPr>
          <p:cNvPr id="8" name="Picture 7">
            <a:extLst>
              <a:ext uri="{FF2B5EF4-FFF2-40B4-BE49-F238E27FC236}">
                <a16:creationId xmlns:a16="http://schemas.microsoft.com/office/drawing/2014/main" xmlns="" id="{1CDEC93C-7DC6-B444-9663-DDA47D32B565}"/>
              </a:ext>
            </a:extLst>
          </p:cNvPr>
          <p:cNvPicPr>
            <a:picLocks noChangeAspect="1"/>
          </p:cNvPicPr>
          <p:nvPr/>
        </p:nvPicPr>
        <p:blipFill rotWithShape="1">
          <a:blip r:embed="rId3"/>
          <a:srcRect l="19831" t="9400" r="20297" b="17533"/>
          <a:stretch/>
        </p:blipFill>
        <p:spPr>
          <a:xfrm>
            <a:off x="6096000" y="1901888"/>
            <a:ext cx="5631372" cy="3276000"/>
          </a:xfrm>
          <a:prstGeom prst="rect">
            <a:avLst/>
          </a:prstGeom>
          <a:ln>
            <a:solidFill>
              <a:schemeClr val="tx1"/>
            </a:solidFill>
          </a:ln>
        </p:spPr>
      </p:pic>
      <p:sp>
        <p:nvSpPr>
          <p:cNvPr id="10" name="Title 9">
            <a:extLst>
              <a:ext uri="{FF2B5EF4-FFF2-40B4-BE49-F238E27FC236}">
                <a16:creationId xmlns:a16="http://schemas.microsoft.com/office/drawing/2014/main" xmlns="" id="{6DAA8097-0734-A94F-A6E1-1CFAE7E3B2D9}"/>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8199212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978E6A-EE26-5844-9716-4A65F4E36404}"/>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xmlns="" id="{E5CCF24F-CF7D-034E-9EED-A7DD0F0CE9A2}"/>
              </a:ext>
            </a:extLst>
          </p:cNvPr>
          <p:cNvPicPr>
            <a:picLocks noGrp="1" noChangeAspect="1"/>
          </p:cNvPicPr>
          <p:nvPr>
            <p:ph idx="1"/>
          </p:nvPr>
        </p:nvPicPr>
        <p:blipFill rotWithShape="1">
          <a:blip r:embed="rId2"/>
          <a:srcRect b="24113"/>
          <a:stretch/>
        </p:blipFill>
        <p:spPr>
          <a:xfrm>
            <a:off x="838200" y="2150625"/>
            <a:ext cx="10515600" cy="2808834"/>
          </a:xfrm>
        </p:spPr>
      </p:pic>
      <p:sp>
        <p:nvSpPr>
          <p:cNvPr id="4" name="Slide Number Placeholder 3">
            <a:extLst>
              <a:ext uri="{FF2B5EF4-FFF2-40B4-BE49-F238E27FC236}">
                <a16:creationId xmlns:a16="http://schemas.microsoft.com/office/drawing/2014/main" xmlns="" id="{5C46A544-8150-5246-9439-1C0FB5626784}"/>
              </a:ext>
            </a:extLst>
          </p:cNvPr>
          <p:cNvSpPr>
            <a:spLocks noGrp="1"/>
          </p:cNvSpPr>
          <p:nvPr>
            <p:ph type="sldNum" sz="quarter" idx="12"/>
          </p:nvPr>
        </p:nvSpPr>
        <p:spPr/>
        <p:txBody>
          <a:bodyPr/>
          <a:lstStyle/>
          <a:p>
            <a:fld id="{669D0A19-ECB0-1B4B-B8D3-F4B6C0AE6EF8}" type="slidenum">
              <a:rPr lang="en-US" smtClean="0"/>
              <a:t>35</a:t>
            </a:fld>
            <a:endParaRPr lang="en-US"/>
          </a:p>
        </p:txBody>
      </p:sp>
    </p:spTree>
    <p:extLst>
      <p:ext uri="{BB962C8B-B14F-4D97-AF65-F5344CB8AC3E}">
        <p14:creationId xmlns:p14="http://schemas.microsoft.com/office/powerpoint/2010/main" val="30741539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5471A7-E8E8-2948-8B9F-9A4FF5430C04}"/>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xmlns="" id="{4107C09E-8C8D-FA48-8324-D3E37594F0C4}"/>
              </a:ext>
            </a:extLst>
          </p:cNvPr>
          <p:cNvPicPr>
            <a:picLocks noGrp="1" noChangeAspect="1"/>
          </p:cNvPicPr>
          <p:nvPr>
            <p:ph idx="1"/>
          </p:nvPr>
        </p:nvPicPr>
        <p:blipFill rotWithShape="1">
          <a:blip r:embed="rId2"/>
          <a:srcRect b="17413"/>
          <a:stretch/>
        </p:blipFill>
        <p:spPr>
          <a:xfrm>
            <a:off x="838200" y="3344995"/>
            <a:ext cx="10515600" cy="2761464"/>
          </a:xfrm>
        </p:spPr>
      </p:pic>
      <p:sp>
        <p:nvSpPr>
          <p:cNvPr id="4" name="Slide Number Placeholder 3">
            <a:extLst>
              <a:ext uri="{FF2B5EF4-FFF2-40B4-BE49-F238E27FC236}">
                <a16:creationId xmlns:a16="http://schemas.microsoft.com/office/drawing/2014/main" xmlns="" id="{AE186093-05A9-1048-9301-C9E6D0F24BBB}"/>
              </a:ext>
            </a:extLst>
          </p:cNvPr>
          <p:cNvSpPr>
            <a:spLocks noGrp="1"/>
          </p:cNvSpPr>
          <p:nvPr>
            <p:ph type="sldNum" sz="quarter" idx="12"/>
          </p:nvPr>
        </p:nvSpPr>
        <p:spPr/>
        <p:txBody>
          <a:bodyPr/>
          <a:lstStyle/>
          <a:p>
            <a:fld id="{669D0A19-ECB0-1B4B-B8D3-F4B6C0AE6EF8}" type="slidenum">
              <a:rPr lang="en-US" smtClean="0"/>
              <a:t>36</a:t>
            </a:fld>
            <a:endParaRPr lang="en-US"/>
          </a:p>
        </p:txBody>
      </p:sp>
      <p:pic>
        <p:nvPicPr>
          <p:cNvPr id="7" name="Content Placeholder 5">
            <a:extLst>
              <a:ext uri="{FF2B5EF4-FFF2-40B4-BE49-F238E27FC236}">
                <a16:creationId xmlns:a16="http://schemas.microsoft.com/office/drawing/2014/main" xmlns="" id="{7E801B4A-B963-EE4B-8FB1-5357B4CF3443}"/>
              </a:ext>
            </a:extLst>
          </p:cNvPr>
          <p:cNvPicPr>
            <a:picLocks noChangeAspect="1"/>
          </p:cNvPicPr>
          <p:nvPr/>
        </p:nvPicPr>
        <p:blipFill rotWithShape="1">
          <a:blip r:embed="rId3"/>
          <a:srcRect b="24113"/>
          <a:stretch/>
        </p:blipFill>
        <p:spPr>
          <a:xfrm>
            <a:off x="838200" y="536162"/>
            <a:ext cx="10515600" cy="2808834"/>
          </a:xfrm>
          <a:prstGeom prst="rect">
            <a:avLst/>
          </a:prstGeom>
        </p:spPr>
      </p:pic>
    </p:spTree>
    <p:extLst>
      <p:ext uri="{BB962C8B-B14F-4D97-AF65-F5344CB8AC3E}">
        <p14:creationId xmlns:p14="http://schemas.microsoft.com/office/powerpoint/2010/main" val="27810432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6B0532-A014-9042-BA18-EBDEF737169B}"/>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xmlns="" id="{25FB9EA8-BFB6-984E-A699-38129B6C5D94}"/>
              </a:ext>
            </a:extLst>
          </p:cNvPr>
          <p:cNvPicPr>
            <a:picLocks noGrp="1" noChangeAspect="1"/>
          </p:cNvPicPr>
          <p:nvPr>
            <p:ph idx="1"/>
          </p:nvPr>
        </p:nvPicPr>
        <p:blipFill>
          <a:blip r:embed="rId2"/>
          <a:stretch>
            <a:fillRect/>
          </a:stretch>
        </p:blipFill>
        <p:spPr>
          <a:xfrm>
            <a:off x="1839302" y="365124"/>
            <a:ext cx="8513395" cy="5991225"/>
          </a:xfrm>
        </p:spPr>
      </p:pic>
      <p:sp>
        <p:nvSpPr>
          <p:cNvPr id="4" name="Slide Number Placeholder 3">
            <a:extLst>
              <a:ext uri="{FF2B5EF4-FFF2-40B4-BE49-F238E27FC236}">
                <a16:creationId xmlns:a16="http://schemas.microsoft.com/office/drawing/2014/main" xmlns="" id="{CFAFC6C3-6C69-EC48-BDCA-39D80DB1B49C}"/>
              </a:ext>
            </a:extLst>
          </p:cNvPr>
          <p:cNvSpPr>
            <a:spLocks noGrp="1"/>
          </p:cNvSpPr>
          <p:nvPr>
            <p:ph type="sldNum" sz="quarter" idx="12"/>
          </p:nvPr>
        </p:nvSpPr>
        <p:spPr/>
        <p:txBody>
          <a:bodyPr/>
          <a:lstStyle/>
          <a:p>
            <a:fld id="{669D0A19-ECB0-1B4B-B8D3-F4B6C0AE6EF8}" type="slidenum">
              <a:rPr lang="en-US" smtClean="0"/>
              <a:t>37</a:t>
            </a:fld>
            <a:endParaRPr lang="en-US"/>
          </a:p>
        </p:txBody>
      </p:sp>
    </p:spTree>
    <p:extLst>
      <p:ext uri="{BB962C8B-B14F-4D97-AF65-F5344CB8AC3E}">
        <p14:creationId xmlns:p14="http://schemas.microsoft.com/office/powerpoint/2010/main" val="8056905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B18CEF-CE97-3142-AFAD-DD18BFE1B3CD}"/>
              </a:ext>
            </a:extLst>
          </p:cNvPr>
          <p:cNvSpPr>
            <a:spLocks noGrp="1"/>
          </p:cNvSpPr>
          <p:nvPr>
            <p:ph type="ctrTitle"/>
          </p:nvPr>
        </p:nvSpPr>
        <p:spPr/>
        <p:txBody>
          <a:bodyPr/>
          <a:lstStyle/>
          <a:p>
            <a:r>
              <a:rPr lang="en-US" dirty="0"/>
              <a:t>Placement of the dot of division</a:t>
            </a:r>
          </a:p>
        </p:txBody>
      </p:sp>
      <p:sp>
        <p:nvSpPr>
          <p:cNvPr id="3" name="Subtitle 2">
            <a:extLst>
              <a:ext uri="{FF2B5EF4-FFF2-40B4-BE49-F238E27FC236}">
                <a16:creationId xmlns:a16="http://schemas.microsoft.com/office/drawing/2014/main" xmlns="" id="{FEA1CDE9-2162-4140-A68F-86F370707142}"/>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xmlns="" id="{BFB56E9F-3649-4E4C-BE57-57EA8F439329}"/>
              </a:ext>
            </a:extLst>
          </p:cNvPr>
          <p:cNvSpPr>
            <a:spLocks noGrp="1"/>
          </p:cNvSpPr>
          <p:nvPr>
            <p:ph type="sldNum" sz="quarter" idx="12"/>
          </p:nvPr>
        </p:nvSpPr>
        <p:spPr/>
        <p:txBody>
          <a:bodyPr/>
          <a:lstStyle/>
          <a:p>
            <a:fld id="{669D0A19-ECB0-1B4B-B8D3-F4B6C0AE6EF8}" type="slidenum">
              <a:rPr lang="en-US" smtClean="0"/>
              <a:t>38</a:t>
            </a:fld>
            <a:endParaRPr lang="en-US"/>
          </a:p>
        </p:txBody>
      </p:sp>
    </p:spTree>
    <p:extLst>
      <p:ext uri="{BB962C8B-B14F-4D97-AF65-F5344CB8AC3E}">
        <p14:creationId xmlns:p14="http://schemas.microsoft.com/office/powerpoint/2010/main" val="33911877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E13BE2-3B4A-334F-B9A7-BC66B48840E8}"/>
              </a:ext>
            </a:extLst>
          </p:cNvPr>
          <p:cNvSpPr>
            <a:spLocks noGrp="1"/>
          </p:cNvSpPr>
          <p:nvPr>
            <p:ph type="title"/>
          </p:nvPr>
        </p:nvSpPr>
        <p:spPr/>
        <p:txBody>
          <a:bodyPr/>
          <a:lstStyle/>
          <a:p>
            <a:endParaRPr lang="en-US" dirty="0"/>
          </a:p>
        </p:txBody>
      </p:sp>
      <p:pic>
        <p:nvPicPr>
          <p:cNvPr id="6" name="Content Placeholder 5">
            <a:extLst>
              <a:ext uri="{FF2B5EF4-FFF2-40B4-BE49-F238E27FC236}">
                <a16:creationId xmlns:a16="http://schemas.microsoft.com/office/drawing/2014/main" xmlns="" id="{76A5443C-C32F-4E4F-82AB-9420B1A48F50}"/>
              </a:ext>
            </a:extLst>
          </p:cNvPr>
          <p:cNvPicPr>
            <a:picLocks noGrp="1" noChangeAspect="1"/>
          </p:cNvPicPr>
          <p:nvPr>
            <p:ph idx="1"/>
          </p:nvPr>
        </p:nvPicPr>
        <p:blipFill>
          <a:blip r:embed="rId2"/>
          <a:stretch>
            <a:fillRect/>
          </a:stretch>
        </p:blipFill>
        <p:spPr>
          <a:xfrm>
            <a:off x="838200" y="1690688"/>
            <a:ext cx="10515600" cy="3951164"/>
          </a:xfrm>
        </p:spPr>
      </p:pic>
      <p:sp>
        <p:nvSpPr>
          <p:cNvPr id="4" name="Slide Number Placeholder 3">
            <a:extLst>
              <a:ext uri="{FF2B5EF4-FFF2-40B4-BE49-F238E27FC236}">
                <a16:creationId xmlns:a16="http://schemas.microsoft.com/office/drawing/2014/main" xmlns="" id="{20F1D45A-0D5D-3D4E-8515-F06A5ED8E20C}"/>
              </a:ext>
            </a:extLst>
          </p:cNvPr>
          <p:cNvSpPr>
            <a:spLocks noGrp="1"/>
          </p:cNvSpPr>
          <p:nvPr>
            <p:ph type="sldNum" sz="quarter" idx="12"/>
          </p:nvPr>
        </p:nvSpPr>
        <p:spPr/>
        <p:txBody>
          <a:bodyPr/>
          <a:lstStyle/>
          <a:p>
            <a:fld id="{669D0A19-ECB0-1B4B-B8D3-F4B6C0AE6EF8}" type="slidenum">
              <a:rPr lang="en-US" smtClean="0"/>
              <a:t>39</a:t>
            </a:fld>
            <a:endParaRPr lang="en-US"/>
          </a:p>
        </p:txBody>
      </p:sp>
    </p:spTree>
    <p:extLst>
      <p:ext uri="{BB962C8B-B14F-4D97-AF65-F5344CB8AC3E}">
        <p14:creationId xmlns:p14="http://schemas.microsoft.com/office/powerpoint/2010/main" val="3405973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97367" y="2857503"/>
            <a:ext cx="1366053" cy="1461939"/>
          </a:xfrm>
          <a:prstGeom prst="rect">
            <a:avLst/>
          </a:prstGeom>
          <a:ln>
            <a:solidFill>
              <a:schemeClr val="bg2">
                <a:lumMod val="50000"/>
              </a:schemeClr>
            </a:solidFill>
          </a:ln>
        </p:spPr>
        <p:txBody>
          <a:bodyPr wrap="square">
            <a:spAutoFit/>
          </a:bodyPr>
          <a:lstStyle/>
          <a:p>
            <a:pPr algn="ctr" fontAlgn="ctr"/>
            <a:endParaRPr lang="en-US" sz="500" b="1" i="0" u="none" strike="noStrike" dirty="0">
              <a:solidFill>
                <a:srgbClr val="000000"/>
              </a:solidFill>
              <a:effectLst/>
              <a:latin typeface="Arial" charset="0"/>
            </a:endParaRPr>
          </a:p>
          <a:p>
            <a:pPr algn="ctr" fontAlgn="ctr"/>
            <a:r>
              <a:rPr lang="en-US" b="1" i="0" u="none" strike="noStrike" dirty="0">
                <a:solidFill>
                  <a:srgbClr val="000000"/>
                </a:solidFill>
                <a:effectLst/>
                <a:latin typeface="Arial" charset="0"/>
              </a:rPr>
              <a:t>File 2</a:t>
            </a:r>
          </a:p>
          <a:p>
            <a:pPr algn="ctr" fontAlgn="ctr"/>
            <a:r>
              <a:rPr lang="en-US" b="1" dirty="0">
                <a:solidFill>
                  <a:srgbClr val="000000"/>
                </a:solidFill>
                <a:latin typeface="Arial" charset="0"/>
              </a:rPr>
              <a:t>________</a:t>
            </a:r>
          </a:p>
          <a:p>
            <a:pPr algn="ctr" fontAlgn="ctr"/>
            <a:r>
              <a:rPr lang="en-US" b="1" dirty="0">
                <a:solidFill>
                  <a:srgbClr val="000000"/>
                </a:solidFill>
                <a:latin typeface="Arial" charset="0"/>
              </a:rPr>
              <a:t>________</a:t>
            </a:r>
          </a:p>
          <a:p>
            <a:pPr algn="ctr" fontAlgn="ctr"/>
            <a:r>
              <a:rPr lang="en-US" b="1" dirty="0">
                <a:solidFill>
                  <a:srgbClr val="000000"/>
                </a:solidFill>
                <a:latin typeface="Arial" charset="0"/>
              </a:rPr>
              <a:t>________</a:t>
            </a:r>
            <a:endParaRPr lang="en-US" dirty="0"/>
          </a:p>
          <a:p>
            <a:pPr algn="ctr" fontAlgn="ctr"/>
            <a:endParaRPr lang="en-US" sz="1200" dirty="0">
              <a:solidFill>
                <a:srgbClr val="000000"/>
              </a:solidFill>
              <a:latin typeface="Arial" charset="0"/>
            </a:endParaRPr>
          </a:p>
        </p:txBody>
      </p:sp>
      <p:sp>
        <p:nvSpPr>
          <p:cNvPr id="7" name="Rectangle 6"/>
          <p:cNvSpPr/>
          <p:nvPr/>
        </p:nvSpPr>
        <p:spPr>
          <a:xfrm>
            <a:off x="4688090" y="1081027"/>
            <a:ext cx="2584174" cy="512869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200" dirty="0"/>
              <a:t>Scoring-up</a:t>
            </a:r>
          </a:p>
          <a:p>
            <a:pPr algn="ctr"/>
            <a:r>
              <a:rPr lang="en-US" sz="3200" dirty="0"/>
              <a:t>Tool</a:t>
            </a:r>
          </a:p>
        </p:txBody>
      </p:sp>
      <p:sp>
        <p:nvSpPr>
          <p:cNvPr id="10" name="Rectangle 9"/>
          <p:cNvSpPr/>
          <p:nvPr/>
        </p:nvSpPr>
        <p:spPr>
          <a:xfrm>
            <a:off x="2297362" y="1081027"/>
            <a:ext cx="1366053" cy="1461939"/>
          </a:xfrm>
          <a:prstGeom prst="rect">
            <a:avLst/>
          </a:prstGeom>
          <a:ln>
            <a:solidFill>
              <a:schemeClr val="bg2">
                <a:lumMod val="50000"/>
              </a:schemeClr>
            </a:solidFill>
          </a:ln>
        </p:spPr>
        <p:txBody>
          <a:bodyPr wrap="square">
            <a:spAutoFit/>
          </a:bodyPr>
          <a:lstStyle/>
          <a:p>
            <a:pPr algn="ctr" fontAlgn="ctr"/>
            <a:endParaRPr lang="en-US" sz="500" b="1" i="0" u="none" strike="noStrike" dirty="0">
              <a:solidFill>
                <a:srgbClr val="000000"/>
              </a:solidFill>
              <a:effectLst/>
              <a:latin typeface="Arial" charset="0"/>
            </a:endParaRPr>
          </a:p>
          <a:p>
            <a:pPr algn="ctr" fontAlgn="ctr"/>
            <a:r>
              <a:rPr lang="en-US" b="1" i="0" u="none" strike="noStrike" dirty="0">
                <a:solidFill>
                  <a:srgbClr val="000000"/>
                </a:solidFill>
                <a:effectLst/>
                <a:latin typeface="Arial" charset="0"/>
              </a:rPr>
              <a:t>File 1</a:t>
            </a:r>
          </a:p>
          <a:p>
            <a:pPr algn="ctr" fontAlgn="ctr"/>
            <a:r>
              <a:rPr lang="en-US" b="1" dirty="0">
                <a:solidFill>
                  <a:srgbClr val="000000"/>
                </a:solidFill>
                <a:latin typeface="Arial" charset="0"/>
              </a:rPr>
              <a:t>________</a:t>
            </a:r>
          </a:p>
          <a:p>
            <a:pPr algn="ctr" fontAlgn="ctr"/>
            <a:r>
              <a:rPr lang="en-US" b="1" dirty="0">
                <a:solidFill>
                  <a:srgbClr val="000000"/>
                </a:solidFill>
                <a:latin typeface="Arial" charset="0"/>
              </a:rPr>
              <a:t>________</a:t>
            </a:r>
          </a:p>
          <a:p>
            <a:pPr algn="ctr" fontAlgn="ctr"/>
            <a:r>
              <a:rPr lang="en-US" b="1" dirty="0">
                <a:solidFill>
                  <a:srgbClr val="000000"/>
                </a:solidFill>
                <a:latin typeface="Arial" charset="0"/>
              </a:rPr>
              <a:t>________</a:t>
            </a:r>
            <a:endParaRPr lang="en-US" dirty="0"/>
          </a:p>
          <a:p>
            <a:pPr algn="ctr" fontAlgn="ctr"/>
            <a:endParaRPr lang="en-US" sz="1200" dirty="0">
              <a:solidFill>
                <a:srgbClr val="000000"/>
              </a:solidFill>
              <a:latin typeface="Arial" charset="0"/>
            </a:endParaRPr>
          </a:p>
        </p:txBody>
      </p:sp>
      <p:sp>
        <p:nvSpPr>
          <p:cNvPr id="11" name="Rectangle 10"/>
          <p:cNvSpPr/>
          <p:nvPr/>
        </p:nvSpPr>
        <p:spPr>
          <a:xfrm>
            <a:off x="2297364" y="4732396"/>
            <a:ext cx="1366053" cy="1461939"/>
          </a:xfrm>
          <a:prstGeom prst="rect">
            <a:avLst/>
          </a:prstGeom>
          <a:ln>
            <a:solidFill>
              <a:schemeClr val="bg2">
                <a:lumMod val="50000"/>
              </a:schemeClr>
            </a:solidFill>
          </a:ln>
        </p:spPr>
        <p:txBody>
          <a:bodyPr wrap="square">
            <a:spAutoFit/>
          </a:bodyPr>
          <a:lstStyle/>
          <a:p>
            <a:pPr algn="ctr" fontAlgn="ctr"/>
            <a:endParaRPr lang="en-US" sz="500" b="1" i="0" u="none" strike="noStrike" dirty="0">
              <a:solidFill>
                <a:srgbClr val="000000"/>
              </a:solidFill>
              <a:effectLst/>
              <a:latin typeface="Arial" charset="0"/>
            </a:endParaRPr>
          </a:p>
          <a:p>
            <a:pPr algn="ctr" fontAlgn="ctr"/>
            <a:r>
              <a:rPr lang="en-US" b="1" i="0" u="none" strike="noStrike" dirty="0">
                <a:solidFill>
                  <a:srgbClr val="000000"/>
                </a:solidFill>
                <a:effectLst/>
                <a:latin typeface="Arial" charset="0"/>
              </a:rPr>
              <a:t>File 3</a:t>
            </a:r>
          </a:p>
          <a:p>
            <a:pPr algn="ctr" fontAlgn="ctr"/>
            <a:r>
              <a:rPr lang="en-US" b="1" dirty="0">
                <a:solidFill>
                  <a:srgbClr val="000000"/>
                </a:solidFill>
                <a:latin typeface="Arial" charset="0"/>
              </a:rPr>
              <a:t>________</a:t>
            </a:r>
          </a:p>
          <a:p>
            <a:pPr algn="ctr" fontAlgn="ctr"/>
            <a:r>
              <a:rPr lang="en-US" b="1" dirty="0">
                <a:solidFill>
                  <a:srgbClr val="000000"/>
                </a:solidFill>
                <a:latin typeface="Arial" charset="0"/>
              </a:rPr>
              <a:t>________</a:t>
            </a:r>
          </a:p>
          <a:p>
            <a:pPr algn="ctr" fontAlgn="ctr"/>
            <a:r>
              <a:rPr lang="en-US" b="1" dirty="0">
                <a:solidFill>
                  <a:srgbClr val="000000"/>
                </a:solidFill>
                <a:latin typeface="Arial" charset="0"/>
              </a:rPr>
              <a:t>________</a:t>
            </a:r>
            <a:endParaRPr lang="en-US" dirty="0"/>
          </a:p>
          <a:p>
            <a:pPr algn="ctr" fontAlgn="ctr"/>
            <a:endParaRPr lang="en-US" sz="1200" dirty="0">
              <a:solidFill>
                <a:srgbClr val="000000"/>
              </a:solidFill>
              <a:latin typeface="Arial" charset="0"/>
            </a:endParaRPr>
          </a:p>
        </p:txBody>
      </p:sp>
      <p:sp>
        <p:nvSpPr>
          <p:cNvPr id="12" name="TextBox 11"/>
          <p:cNvSpPr txBox="1"/>
          <p:nvPr/>
        </p:nvSpPr>
        <p:spPr>
          <a:xfrm>
            <a:off x="2297363" y="2507147"/>
            <a:ext cx="1366053" cy="338554"/>
          </a:xfrm>
          <a:prstGeom prst="rect">
            <a:avLst/>
          </a:prstGeom>
          <a:noFill/>
        </p:spPr>
        <p:txBody>
          <a:bodyPr wrap="square" rtlCol="0">
            <a:spAutoFit/>
          </a:bodyPr>
          <a:lstStyle/>
          <a:p>
            <a:pPr algn="ctr"/>
            <a:r>
              <a:rPr lang="en-US" sz="1600" b="1" i="1" dirty="0" err="1">
                <a:solidFill>
                  <a:srgbClr val="0070C0"/>
                </a:solidFill>
              </a:rPr>
              <a:t>Superius</a:t>
            </a:r>
            <a:r>
              <a:rPr lang="en-US" sz="1600" b="1" i="1" dirty="0">
                <a:solidFill>
                  <a:srgbClr val="0070C0"/>
                </a:solidFill>
              </a:rPr>
              <a:t> part</a:t>
            </a:r>
          </a:p>
        </p:txBody>
      </p:sp>
      <p:sp>
        <p:nvSpPr>
          <p:cNvPr id="13" name="TextBox 12"/>
          <p:cNvSpPr txBox="1"/>
          <p:nvPr/>
        </p:nvSpPr>
        <p:spPr>
          <a:xfrm>
            <a:off x="2139351" y="4334831"/>
            <a:ext cx="1626357" cy="338554"/>
          </a:xfrm>
          <a:prstGeom prst="rect">
            <a:avLst/>
          </a:prstGeom>
          <a:noFill/>
        </p:spPr>
        <p:txBody>
          <a:bodyPr wrap="square" rtlCol="0">
            <a:spAutoFit/>
          </a:bodyPr>
          <a:lstStyle/>
          <a:p>
            <a:pPr algn="ctr"/>
            <a:r>
              <a:rPr lang="en-US" sz="1600" b="1" i="1" dirty="0" err="1">
                <a:solidFill>
                  <a:srgbClr val="0070C0"/>
                </a:solidFill>
              </a:rPr>
              <a:t>Contratenor</a:t>
            </a:r>
            <a:r>
              <a:rPr lang="en-US" sz="1600" b="1" i="1" dirty="0">
                <a:solidFill>
                  <a:srgbClr val="0070C0"/>
                </a:solidFill>
              </a:rPr>
              <a:t> part</a:t>
            </a:r>
          </a:p>
        </p:txBody>
      </p:sp>
      <p:sp>
        <p:nvSpPr>
          <p:cNvPr id="14" name="TextBox 13"/>
          <p:cNvSpPr txBox="1"/>
          <p:nvPr/>
        </p:nvSpPr>
        <p:spPr>
          <a:xfrm>
            <a:off x="2297362" y="6209724"/>
            <a:ext cx="1366053" cy="338554"/>
          </a:xfrm>
          <a:prstGeom prst="rect">
            <a:avLst/>
          </a:prstGeom>
          <a:noFill/>
        </p:spPr>
        <p:txBody>
          <a:bodyPr wrap="square" rtlCol="0">
            <a:spAutoFit/>
          </a:bodyPr>
          <a:lstStyle/>
          <a:p>
            <a:pPr algn="ctr"/>
            <a:r>
              <a:rPr lang="en-US" sz="1600" b="1" i="1" dirty="0">
                <a:solidFill>
                  <a:srgbClr val="0070C0"/>
                </a:solidFill>
              </a:rPr>
              <a:t>Tenor part</a:t>
            </a:r>
          </a:p>
        </p:txBody>
      </p:sp>
      <p:cxnSp>
        <p:nvCxnSpPr>
          <p:cNvPr id="20" name="Straight Arrow Connector 19"/>
          <p:cNvCxnSpPr/>
          <p:nvPr/>
        </p:nvCxnSpPr>
        <p:spPr>
          <a:xfrm>
            <a:off x="3777642" y="5497564"/>
            <a:ext cx="792000" cy="0"/>
          </a:xfrm>
          <a:prstGeom prst="straightConnector1">
            <a:avLst/>
          </a:prstGeom>
          <a:ln w="889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3777642" y="3596167"/>
            <a:ext cx="792000" cy="0"/>
          </a:xfrm>
          <a:prstGeom prst="straightConnector1">
            <a:avLst/>
          </a:prstGeom>
          <a:ln w="889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p:cNvCxnSpPr>
          <p:nvPr/>
        </p:nvCxnSpPr>
        <p:spPr>
          <a:xfrm>
            <a:off x="3773921" y="1777327"/>
            <a:ext cx="792000" cy="0"/>
          </a:xfrm>
          <a:prstGeom prst="straightConnector1">
            <a:avLst/>
          </a:prstGeom>
          <a:ln w="889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392466" y="3452506"/>
            <a:ext cx="792000" cy="0"/>
          </a:xfrm>
          <a:prstGeom prst="straightConnector1">
            <a:avLst/>
          </a:prstGeom>
          <a:ln w="889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8258833" y="4420475"/>
            <a:ext cx="2006886" cy="369332"/>
          </a:xfrm>
          <a:prstGeom prst="rect">
            <a:avLst/>
          </a:prstGeom>
          <a:noFill/>
        </p:spPr>
        <p:txBody>
          <a:bodyPr wrap="square" rtlCol="0">
            <a:spAutoFit/>
          </a:bodyPr>
          <a:lstStyle/>
          <a:p>
            <a:pPr algn="ctr"/>
            <a:r>
              <a:rPr lang="en-US" b="1" dirty="0">
                <a:solidFill>
                  <a:srgbClr val="00903F"/>
                </a:solidFill>
              </a:rPr>
              <a:t>SCORE</a:t>
            </a:r>
          </a:p>
        </p:txBody>
      </p:sp>
      <p:sp>
        <p:nvSpPr>
          <p:cNvPr id="28" name="Slide Number Placeholder 27"/>
          <p:cNvSpPr>
            <a:spLocks noGrp="1"/>
          </p:cNvSpPr>
          <p:nvPr>
            <p:ph type="sldNum" sz="quarter" idx="12"/>
          </p:nvPr>
        </p:nvSpPr>
        <p:spPr/>
        <p:txBody>
          <a:bodyPr/>
          <a:lstStyle/>
          <a:p>
            <a:fld id="{669D0A19-ECB0-1B4B-B8D3-F4B6C0AE6EF8}" type="slidenum">
              <a:rPr lang="en-US" smtClean="0"/>
              <a:t>4</a:t>
            </a:fld>
            <a:endParaRPr lang="en-US"/>
          </a:p>
        </p:txBody>
      </p:sp>
      <p:sp>
        <p:nvSpPr>
          <p:cNvPr id="18" name="Title 1"/>
          <p:cNvSpPr txBox="1">
            <a:spLocks/>
          </p:cNvSpPr>
          <p:nvPr/>
        </p:nvSpPr>
        <p:spPr>
          <a:xfrm>
            <a:off x="838200" y="365125"/>
            <a:ext cx="10515600" cy="548235"/>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Scoring-up Tool</a:t>
            </a:r>
          </a:p>
        </p:txBody>
      </p:sp>
      <p:pic>
        <p:nvPicPr>
          <p:cNvPr id="3" name="Picture 2">
            <a:extLst>
              <a:ext uri="{FF2B5EF4-FFF2-40B4-BE49-F238E27FC236}">
                <a16:creationId xmlns:a16="http://schemas.microsoft.com/office/drawing/2014/main" xmlns="" id="{62857DD0-126F-F048-ADC5-F2CD6B552EFB}"/>
              </a:ext>
            </a:extLst>
          </p:cNvPr>
          <p:cNvPicPr>
            <a:picLocks noChangeAspect="1"/>
          </p:cNvPicPr>
          <p:nvPr/>
        </p:nvPicPr>
        <p:blipFill rotWithShape="1">
          <a:blip r:embed="rId3"/>
          <a:srcRect t="2581"/>
          <a:stretch/>
        </p:blipFill>
        <p:spPr>
          <a:xfrm>
            <a:off x="427350" y="3068663"/>
            <a:ext cx="1764000" cy="1069749"/>
          </a:xfrm>
          <a:prstGeom prst="rect">
            <a:avLst/>
          </a:prstGeom>
          <a:ln>
            <a:solidFill>
              <a:srgbClr val="00B050"/>
            </a:solidFill>
          </a:ln>
        </p:spPr>
      </p:pic>
      <p:pic>
        <p:nvPicPr>
          <p:cNvPr id="6" name="Picture 5">
            <a:extLst>
              <a:ext uri="{FF2B5EF4-FFF2-40B4-BE49-F238E27FC236}">
                <a16:creationId xmlns:a16="http://schemas.microsoft.com/office/drawing/2014/main" xmlns="" id="{69DFE87F-048A-C741-896B-FD788A13E1D6}"/>
              </a:ext>
            </a:extLst>
          </p:cNvPr>
          <p:cNvPicPr>
            <a:picLocks noChangeAspect="1"/>
          </p:cNvPicPr>
          <p:nvPr/>
        </p:nvPicPr>
        <p:blipFill>
          <a:blip r:embed="rId4"/>
          <a:stretch>
            <a:fillRect/>
          </a:stretch>
        </p:blipFill>
        <p:spPr>
          <a:xfrm>
            <a:off x="634479" y="1099992"/>
            <a:ext cx="1556871" cy="1349707"/>
          </a:xfrm>
          <a:prstGeom prst="rect">
            <a:avLst/>
          </a:prstGeom>
          <a:ln>
            <a:solidFill>
              <a:srgbClr val="0070C0"/>
            </a:solidFill>
          </a:ln>
        </p:spPr>
      </p:pic>
      <p:pic>
        <p:nvPicPr>
          <p:cNvPr id="9" name="Picture 8">
            <a:extLst>
              <a:ext uri="{FF2B5EF4-FFF2-40B4-BE49-F238E27FC236}">
                <a16:creationId xmlns:a16="http://schemas.microsoft.com/office/drawing/2014/main" xmlns="" id="{10AD293D-6CEF-9E41-98BF-90849C5A1C32}"/>
              </a:ext>
            </a:extLst>
          </p:cNvPr>
          <p:cNvPicPr>
            <a:picLocks noChangeAspect="1"/>
          </p:cNvPicPr>
          <p:nvPr/>
        </p:nvPicPr>
        <p:blipFill>
          <a:blip r:embed="rId5"/>
          <a:stretch>
            <a:fillRect/>
          </a:stretch>
        </p:blipFill>
        <p:spPr>
          <a:xfrm>
            <a:off x="427350" y="4742634"/>
            <a:ext cx="1764000" cy="1509926"/>
          </a:xfrm>
          <a:prstGeom prst="rect">
            <a:avLst/>
          </a:prstGeom>
          <a:ln>
            <a:solidFill>
              <a:srgbClr val="FF0000"/>
            </a:solidFill>
          </a:ln>
        </p:spPr>
      </p:pic>
      <p:grpSp>
        <p:nvGrpSpPr>
          <p:cNvPr id="42" name="Group 41">
            <a:extLst>
              <a:ext uri="{FF2B5EF4-FFF2-40B4-BE49-F238E27FC236}">
                <a16:creationId xmlns:a16="http://schemas.microsoft.com/office/drawing/2014/main" xmlns="" id="{CAA96482-9240-1949-A31B-545D2B195233}"/>
              </a:ext>
            </a:extLst>
          </p:cNvPr>
          <p:cNvGrpSpPr/>
          <p:nvPr/>
        </p:nvGrpSpPr>
        <p:grpSpPr>
          <a:xfrm>
            <a:off x="7420139" y="4789807"/>
            <a:ext cx="3239355" cy="1456684"/>
            <a:chOff x="7544123" y="4789807"/>
            <a:chExt cx="3239355" cy="1456684"/>
          </a:xfrm>
        </p:grpSpPr>
        <p:pic>
          <p:nvPicPr>
            <p:cNvPr id="43" name="Picture 42">
              <a:extLst>
                <a:ext uri="{FF2B5EF4-FFF2-40B4-BE49-F238E27FC236}">
                  <a16:creationId xmlns:a16="http://schemas.microsoft.com/office/drawing/2014/main" xmlns="" id="{F17AE547-5566-3F42-A51C-17648E231245}"/>
                </a:ext>
              </a:extLst>
            </p:cNvPr>
            <p:cNvPicPr>
              <a:picLocks noChangeAspect="1"/>
            </p:cNvPicPr>
            <p:nvPr/>
          </p:nvPicPr>
          <p:blipFill rotWithShape="1">
            <a:blip r:embed="rId6"/>
            <a:srcRect l="1" r="54819" b="49990"/>
            <a:stretch/>
          </p:blipFill>
          <p:spPr>
            <a:xfrm>
              <a:off x="7544123" y="4789807"/>
              <a:ext cx="3239355" cy="1446478"/>
            </a:xfrm>
            <a:prstGeom prst="rect">
              <a:avLst/>
            </a:prstGeom>
          </p:spPr>
        </p:pic>
        <p:grpSp>
          <p:nvGrpSpPr>
            <p:cNvPr id="44" name="Group 43">
              <a:extLst>
                <a:ext uri="{FF2B5EF4-FFF2-40B4-BE49-F238E27FC236}">
                  <a16:creationId xmlns:a16="http://schemas.microsoft.com/office/drawing/2014/main" xmlns="" id="{344BA7EF-DF88-4143-B0B4-47FE37BD75DF}"/>
                </a:ext>
              </a:extLst>
            </p:cNvPr>
            <p:cNvGrpSpPr/>
            <p:nvPr/>
          </p:nvGrpSpPr>
          <p:grpSpPr>
            <a:xfrm>
              <a:off x="7544123" y="4800013"/>
              <a:ext cx="3239355" cy="1446478"/>
              <a:chOff x="8028694" y="4222610"/>
              <a:chExt cx="3239355" cy="1446478"/>
            </a:xfrm>
          </p:grpSpPr>
          <p:sp>
            <p:nvSpPr>
              <p:cNvPr id="45" name="Rectangle 44">
                <a:extLst>
                  <a:ext uri="{FF2B5EF4-FFF2-40B4-BE49-F238E27FC236}">
                    <a16:creationId xmlns:a16="http://schemas.microsoft.com/office/drawing/2014/main" xmlns="" id="{8DEE210E-8811-5343-8F0E-3E5BA9201FC6}"/>
                  </a:ext>
                </a:extLst>
              </p:cNvPr>
              <p:cNvSpPr/>
              <p:nvPr/>
            </p:nvSpPr>
            <p:spPr>
              <a:xfrm>
                <a:off x="8028694" y="4222610"/>
                <a:ext cx="3239355" cy="49962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Rectangle 45">
                <a:extLst>
                  <a:ext uri="{FF2B5EF4-FFF2-40B4-BE49-F238E27FC236}">
                    <a16:creationId xmlns:a16="http://schemas.microsoft.com/office/drawing/2014/main" xmlns="" id="{1E6F31D4-DDE9-D546-9B37-D1AE15D056A9}"/>
                  </a:ext>
                </a:extLst>
              </p:cNvPr>
              <p:cNvSpPr/>
              <p:nvPr/>
            </p:nvSpPr>
            <p:spPr>
              <a:xfrm>
                <a:off x="8028694" y="4722230"/>
                <a:ext cx="3239355" cy="491903"/>
              </a:xfrm>
              <a:prstGeom prst="rect">
                <a:avLst/>
              </a:prstGeom>
              <a:solidFill>
                <a:srgbClr val="CF6C6A">
                  <a:alpha val="10000"/>
                </a:srgb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  </a:t>
                </a:r>
              </a:p>
            </p:txBody>
          </p:sp>
          <p:sp>
            <p:nvSpPr>
              <p:cNvPr id="47" name="Rectangle 46">
                <a:extLst>
                  <a:ext uri="{FF2B5EF4-FFF2-40B4-BE49-F238E27FC236}">
                    <a16:creationId xmlns:a16="http://schemas.microsoft.com/office/drawing/2014/main" xmlns="" id="{0DAB6112-6BF8-1546-A74A-479E7F1120B2}"/>
                  </a:ext>
                </a:extLst>
              </p:cNvPr>
              <p:cNvSpPr/>
              <p:nvPr/>
            </p:nvSpPr>
            <p:spPr>
              <a:xfrm>
                <a:off x="8028694" y="5212328"/>
                <a:ext cx="3239355" cy="456760"/>
              </a:xfrm>
              <a:prstGeom prst="rect">
                <a:avLst/>
              </a:prstGeom>
              <a:solidFill>
                <a:srgbClr val="92D05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grpSp>
      <p:sp>
        <p:nvSpPr>
          <p:cNvPr id="26" name="Rectangle 25"/>
          <p:cNvSpPr/>
          <p:nvPr/>
        </p:nvSpPr>
        <p:spPr>
          <a:xfrm>
            <a:off x="8258833" y="2127540"/>
            <a:ext cx="2006886" cy="2292935"/>
          </a:xfrm>
          <a:prstGeom prst="rect">
            <a:avLst/>
          </a:prstGeom>
          <a:solidFill>
            <a:schemeClr val="bg1"/>
          </a:solidFill>
          <a:ln>
            <a:solidFill>
              <a:schemeClr val="bg2">
                <a:lumMod val="50000"/>
              </a:schemeClr>
            </a:solidFill>
          </a:ln>
        </p:spPr>
        <p:txBody>
          <a:bodyPr wrap="square">
            <a:spAutoFit/>
          </a:bodyPr>
          <a:lstStyle/>
          <a:p>
            <a:pPr algn="ctr" fontAlgn="ctr"/>
            <a:endParaRPr lang="en-US" sz="500" b="1" i="0" u="none" strike="noStrike" dirty="0">
              <a:solidFill>
                <a:srgbClr val="000000"/>
              </a:solidFill>
              <a:effectLst/>
              <a:latin typeface="Arial" charset="0"/>
            </a:endParaRPr>
          </a:p>
          <a:p>
            <a:pPr algn="ctr" fontAlgn="ctr"/>
            <a:r>
              <a:rPr lang="en-US" b="1" i="0" u="none" strike="noStrike" dirty="0">
                <a:solidFill>
                  <a:srgbClr val="000000"/>
                </a:solidFill>
                <a:effectLst/>
                <a:latin typeface="Arial" charset="0"/>
              </a:rPr>
              <a:t>Output File</a:t>
            </a:r>
          </a:p>
          <a:p>
            <a:pPr algn="ctr" fontAlgn="ctr"/>
            <a:r>
              <a:rPr lang="en-US" b="1" dirty="0">
                <a:solidFill>
                  <a:srgbClr val="000000"/>
                </a:solidFill>
                <a:latin typeface="Arial" charset="0"/>
              </a:rPr>
              <a:t>________</a:t>
            </a:r>
          </a:p>
          <a:p>
            <a:pPr algn="ctr" fontAlgn="ctr"/>
            <a:r>
              <a:rPr lang="en-US" b="1" dirty="0">
                <a:solidFill>
                  <a:srgbClr val="000000"/>
                </a:solidFill>
                <a:latin typeface="Arial" charset="0"/>
              </a:rPr>
              <a:t>________</a:t>
            </a:r>
          </a:p>
          <a:p>
            <a:pPr algn="ctr" fontAlgn="ctr"/>
            <a:r>
              <a:rPr lang="en-US" b="1" dirty="0">
                <a:solidFill>
                  <a:srgbClr val="000000"/>
                </a:solidFill>
                <a:latin typeface="Arial" charset="0"/>
              </a:rPr>
              <a:t>________</a:t>
            </a:r>
            <a:endParaRPr lang="en-US" dirty="0"/>
          </a:p>
          <a:p>
            <a:pPr algn="ctr" fontAlgn="ctr"/>
            <a:r>
              <a:rPr lang="en-US" b="1" dirty="0">
                <a:solidFill>
                  <a:srgbClr val="000000"/>
                </a:solidFill>
                <a:latin typeface="Arial" charset="0"/>
              </a:rPr>
              <a:t>________</a:t>
            </a:r>
          </a:p>
          <a:p>
            <a:pPr algn="ctr" fontAlgn="ctr"/>
            <a:r>
              <a:rPr lang="en-US" b="1" dirty="0">
                <a:solidFill>
                  <a:srgbClr val="000000"/>
                </a:solidFill>
                <a:latin typeface="Arial" charset="0"/>
              </a:rPr>
              <a:t>________</a:t>
            </a:r>
          </a:p>
          <a:p>
            <a:pPr algn="ctr" fontAlgn="ctr"/>
            <a:r>
              <a:rPr lang="en-US" b="1" dirty="0">
                <a:solidFill>
                  <a:srgbClr val="000000"/>
                </a:solidFill>
                <a:latin typeface="Arial" charset="0"/>
              </a:rPr>
              <a:t>________</a:t>
            </a:r>
            <a:endParaRPr lang="en-US" dirty="0"/>
          </a:p>
          <a:p>
            <a:pPr algn="ctr" fontAlgn="ctr"/>
            <a:endParaRPr lang="en-US" sz="1200" dirty="0">
              <a:solidFill>
                <a:srgbClr val="000000"/>
              </a:solidFill>
              <a:latin typeface="Arial" charset="0"/>
            </a:endParaRPr>
          </a:p>
        </p:txBody>
      </p:sp>
    </p:spTree>
    <p:extLst>
      <p:ext uri="{BB962C8B-B14F-4D97-AF65-F5344CB8AC3E}">
        <p14:creationId xmlns:p14="http://schemas.microsoft.com/office/powerpoint/2010/main" val="32148748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E6542D-2A83-B24B-A477-795364614FB7}"/>
              </a:ext>
            </a:extLst>
          </p:cNvPr>
          <p:cNvSpPr>
            <a:spLocks noGrp="1"/>
          </p:cNvSpPr>
          <p:nvPr>
            <p:ph type="ctrTitle"/>
          </p:nvPr>
        </p:nvSpPr>
        <p:spPr/>
        <p:txBody>
          <a:bodyPr/>
          <a:lstStyle/>
          <a:p>
            <a:r>
              <a:rPr lang="en-US" dirty="0"/>
              <a:t>Last note</a:t>
            </a:r>
          </a:p>
        </p:txBody>
      </p:sp>
      <p:sp>
        <p:nvSpPr>
          <p:cNvPr id="3" name="Subtitle 2">
            <a:extLst>
              <a:ext uri="{FF2B5EF4-FFF2-40B4-BE49-F238E27FC236}">
                <a16:creationId xmlns:a16="http://schemas.microsoft.com/office/drawing/2014/main" xmlns="" id="{61B91DB7-140A-5A4A-B6BD-6F82D122034B}"/>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xmlns="" id="{15ACAE71-6A84-7042-8F71-DFA72C3AC8A8}"/>
              </a:ext>
            </a:extLst>
          </p:cNvPr>
          <p:cNvSpPr>
            <a:spLocks noGrp="1"/>
          </p:cNvSpPr>
          <p:nvPr>
            <p:ph type="sldNum" sz="quarter" idx="12"/>
          </p:nvPr>
        </p:nvSpPr>
        <p:spPr/>
        <p:txBody>
          <a:bodyPr/>
          <a:lstStyle/>
          <a:p>
            <a:fld id="{669D0A19-ECB0-1B4B-B8D3-F4B6C0AE6EF8}" type="slidenum">
              <a:rPr lang="en-US" smtClean="0"/>
              <a:t>40</a:t>
            </a:fld>
            <a:endParaRPr lang="en-US"/>
          </a:p>
        </p:txBody>
      </p:sp>
    </p:spTree>
    <p:extLst>
      <p:ext uri="{BB962C8B-B14F-4D97-AF65-F5344CB8AC3E}">
        <p14:creationId xmlns:p14="http://schemas.microsoft.com/office/powerpoint/2010/main" val="41468278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7CA372-763E-E649-B527-972D2E394ADA}"/>
              </a:ext>
            </a:extLst>
          </p:cNvPr>
          <p:cNvSpPr>
            <a:spLocks noGrp="1"/>
          </p:cNvSpPr>
          <p:nvPr>
            <p:ph type="title"/>
          </p:nvPr>
        </p:nvSpPr>
        <p:spPr/>
        <p:txBody>
          <a:bodyPr/>
          <a:lstStyle/>
          <a:p>
            <a:endParaRPr lang="en-US" dirty="0"/>
          </a:p>
        </p:txBody>
      </p:sp>
      <p:pic>
        <p:nvPicPr>
          <p:cNvPr id="6" name="Content Placeholder 5">
            <a:extLst>
              <a:ext uri="{FF2B5EF4-FFF2-40B4-BE49-F238E27FC236}">
                <a16:creationId xmlns:a16="http://schemas.microsoft.com/office/drawing/2014/main" xmlns="" id="{B7E4D522-9346-1546-ABD9-C2ADEFE1FDA1}"/>
              </a:ext>
            </a:extLst>
          </p:cNvPr>
          <p:cNvPicPr>
            <a:picLocks noGrp="1" noChangeAspect="1"/>
          </p:cNvPicPr>
          <p:nvPr>
            <p:ph idx="1"/>
          </p:nvPr>
        </p:nvPicPr>
        <p:blipFill>
          <a:blip r:embed="rId2"/>
          <a:stretch>
            <a:fillRect/>
          </a:stretch>
        </p:blipFill>
        <p:spPr>
          <a:xfrm>
            <a:off x="838200" y="1690688"/>
            <a:ext cx="10515600" cy="4208638"/>
          </a:xfrm>
        </p:spPr>
      </p:pic>
      <p:sp>
        <p:nvSpPr>
          <p:cNvPr id="4" name="Slide Number Placeholder 3">
            <a:extLst>
              <a:ext uri="{FF2B5EF4-FFF2-40B4-BE49-F238E27FC236}">
                <a16:creationId xmlns:a16="http://schemas.microsoft.com/office/drawing/2014/main" xmlns="" id="{AA6E49D0-58A4-2146-B6D6-A8492769295F}"/>
              </a:ext>
            </a:extLst>
          </p:cNvPr>
          <p:cNvSpPr>
            <a:spLocks noGrp="1"/>
          </p:cNvSpPr>
          <p:nvPr>
            <p:ph type="sldNum" sz="quarter" idx="12"/>
          </p:nvPr>
        </p:nvSpPr>
        <p:spPr/>
        <p:txBody>
          <a:bodyPr/>
          <a:lstStyle/>
          <a:p>
            <a:fld id="{669D0A19-ECB0-1B4B-B8D3-F4B6C0AE6EF8}" type="slidenum">
              <a:rPr lang="en-US" smtClean="0"/>
              <a:t>41</a:t>
            </a:fld>
            <a:endParaRPr lang="en-US"/>
          </a:p>
        </p:txBody>
      </p:sp>
    </p:spTree>
    <p:extLst>
      <p:ext uri="{BB962C8B-B14F-4D97-AF65-F5344CB8AC3E}">
        <p14:creationId xmlns:p14="http://schemas.microsoft.com/office/powerpoint/2010/main" val="29172745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E6542D-2A83-B24B-A477-795364614FB7}"/>
              </a:ext>
            </a:extLst>
          </p:cNvPr>
          <p:cNvSpPr>
            <a:spLocks noGrp="1"/>
          </p:cNvSpPr>
          <p:nvPr>
            <p:ph type="ctrTitle"/>
          </p:nvPr>
        </p:nvSpPr>
        <p:spPr/>
        <p:txBody>
          <a:bodyPr>
            <a:normAutofit fontScale="90000"/>
          </a:bodyPr>
          <a:lstStyle/>
          <a:p>
            <a:r>
              <a:rPr lang="en-US" dirty="0"/>
              <a:t>Missing information regarding the staff-line in which a rest lies</a:t>
            </a:r>
          </a:p>
        </p:txBody>
      </p:sp>
      <p:sp>
        <p:nvSpPr>
          <p:cNvPr id="3" name="Subtitle 2">
            <a:extLst>
              <a:ext uri="{FF2B5EF4-FFF2-40B4-BE49-F238E27FC236}">
                <a16:creationId xmlns:a16="http://schemas.microsoft.com/office/drawing/2014/main" xmlns="" id="{61B91DB7-140A-5A4A-B6BD-6F82D122034B}"/>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xmlns="" id="{15ACAE71-6A84-7042-8F71-DFA72C3AC8A8}"/>
              </a:ext>
            </a:extLst>
          </p:cNvPr>
          <p:cNvSpPr>
            <a:spLocks noGrp="1"/>
          </p:cNvSpPr>
          <p:nvPr>
            <p:ph type="sldNum" sz="quarter" idx="12"/>
          </p:nvPr>
        </p:nvSpPr>
        <p:spPr/>
        <p:txBody>
          <a:bodyPr/>
          <a:lstStyle/>
          <a:p>
            <a:fld id="{669D0A19-ECB0-1B4B-B8D3-F4B6C0AE6EF8}" type="slidenum">
              <a:rPr lang="en-US" smtClean="0"/>
              <a:t>42</a:t>
            </a:fld>
            <a:endParaRPr lang="en-US"/>
          </a:p>
        </p:txBody>
      </p:sp>
    </p:spTree>
    <p:extLst>
      <p:ext uri="{BB962C8B-B14F-4D97-AF65-F5344CB8AC3E}">
        <p14:creationId xmlns:p14="http://schemas.microsoft.com/office/powerpoint/2010/main" val="11888372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E88E5F-2780-F542-9D14-E82DC239E460}"/>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xmlns="" id="{B91BEE29-16BD-B84D-9877-9339CABB4B0E}"/>
              </a:ext>
            </a:extLst>
          </p:cNvPr>
          <p:cNvPicPr>
            <a:picLocks noGrp="1" noChangeAspect="1"/>
          </p:cNvPicPr>
          <p:nvPr>
            <p:ph idx="1"/>
          </p:nvPr>
        </p:nvPicPr>
        <p:blipFill rotWithShape="1">
          <a:blip r:embed="rId2"/>
          <a:srcRect l="9252" t="2403" r="9395" b="71808"/>
          <a:stretch/>
        </p:blipFill>
        <p:spPr>
          <a:xfrm>
            <a:off x="666428" y="365125"/>
            <a:ext cx="8872262" cy="2790000"/>
          </a:xfrm>
          <a:ln>
            <a:solidFill>
              <a:schemeClr val="tx1"/>
            </a:solidFill>
          </a:ln>
        </p:spPr>
      </p:pic>
      <p:sp>
        <p:nvSpPr>
          <p:cNvPr id="4" name="Slide Number Placeholder 3">
            <a:extLst>
              <a:ext uri="{FF2B5EF4-FFF2-40B4-BE49-F238E27FC236}">
                <a16:creationId xmlns:a16="http://schemas.microsoft.com/office/drawing/2014/main" xmlns="" id="{FB30563B-A6B2-8D4F-A7D1-CA7C06B5E94E}"/>
              </a:ext>
            </a:extLst>
          </p:cNvPr>
          <p:cNvSpPr>
            <a:spLocks noGrp="1"/>
          </p:cNvSpPr>
          <p:nvPr>
            <p:ph type="sldNum" sz="quarter" idx="12"/>
          </p:nvPr>
        </p:nvSpPr>
        <p:spPr/>
        <p:txBody>
          <a:bodyPr/>
          <a:lstStyle/>
          <a:p>
            <a:fld id="{669D0A19-ECB0-1B4B-B8D3-F4B6C0AE6EF8}" type="slidenum">
              <a:rPr lang="en-US" smtClean="0"/>
              <a:t>43</a:t>
            </a:fld>
            <a:endParaRPr lang="en-US"/>
          </a:p>
        </p:txBody>
      </p:sp>
      <p:pic>
        <p:nvPicPr>
          <p:cNvPr id="7" name="Content Placeholder 5">
            <a:extLst>
              <a:ext uri="{FF2B5EF4-FFF2-40B4-BE49-F238E27FC236}">
                <a16:creationId xmlns:a16="http://schemas.microsoft.com/office/drawing/2014/main" xmlns="" id="{A87B9969-AFA9-104F-B62F-7BCCFB92D60A}"/>
              </a:ext>
            </a:extLst>
          </p:cNvPr>
          <p:cNvPicPr>
            <a:picLocks noChangeAspect="1"/>
          </p:cNvPicPr>
          <p:nvPr/>
        </p:nvPicPr>
        <p:blipFill rotWithShape="1">
          <a:blip r:embed="rId2"/>
          <a:srcRect l="7970" t="51963" r="7512" b="22269"/>
          <a:stretch/>
        </p:blipFill>
        <p:spPr>
          <a:xfrm>
            <a:off x="666427" y="3445230"/>
            <a:ext cx="9224591" cy="2790000"/>
          </a:xfrm>
          <a:prstGeom prst="rect">
            <a:avLst/>
          </a:prstGeom>
          <a:ln>
            <a:solidFill>
              <a:schemeClr val="tx1"/>
            </a:solidFill>
          </a:ln>
        </p:spPr>
      </p:pic>
    </p:spTree>
    <p:extLst>
      <p:ext uri="{BB962C8B-B14F-4D97-AF65-F5344CB8AC3E}">
        <p14:creationId xmlns:p14="http://schemas.microsoft.com/office/powerpoint/2010/main" val="2541666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ACAD616-A3DB-7445-8D33-AA2AA998A935}"/>
              </a:ext>
            </a:extLst>
          </p:cNvPr>
          <p:cNvSpPr>
            <a:spLocks noGrp="1"/>
          </p:cNvSpPr>
          <p:nvPr>
            <p:ph type="ctrTitle"/>
          </p:nvPr>
        </p:nvSpPr>
        <p:spPr/>
        <p:txBody>
          <a:bodyPr>
            <a:normAutofit fontScale="90000"/>
          </a:bodyPr>
          <a:lstStyle/>
          <a:p>
            <a:r>
              <a:rPr lang="en-US" dirty="0"/>
              <a:t>Errors due to situations out of the scope of the principles of imperfection and alteration</a:t>
            </a:r>
          </a:p>
        </p:txBody>
      </p:sp>
      <p:sp>
        <p:nvSpPr>
          <p:cNvPr id="3" name="Subtitle 2">
            <a:extLst>
              <a:ext uri="{FF2B5EF4-FFF2-40B4-BE49-F238E27FC236}">
                <a16:creationId xmlns:a16="http://schemas.microsoft.com/office/drawing/2014/main" xmlns="" id="{CE96088E-BD77-EA42-A37B-F9A5BCA33085}"/>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xmlns="" id="{995C827F-2E15-3444-9DE7-792DEE17267E}"/>
              </a:ext>
            </a:extLst>
          </p:cNvPr>
          <p:cNvSpPr>
            <a:spLocks noGrp="1"/>
          </p:cNvSpPr>
          <p:nvPr>
            <p:ph type="sldNum" sz="quarter" idx="12"/>
          </p:nvPr>
        </p:nvSpPr>
        <p:spPr/>
        <p:txBody>
          <a:bodyPr/>
          <a:lstStyle/>
          <a:p>
            <a:fld id="{669D0A19-ECB0-1B4B-B8D3-F4B6C0AE6EF8}" type="slidenum">
              <a:rPr lang="en-US" smtClean="0"/>
              <a:t>44</a:t>
            </a:fld>
            <a:endParaRPr lang="en-US"/>
          </a:p>
        </p:txBody>
      </p:sp>
    </p:spTree>
    <p:extLst>
      <p:ext uri="{BB962C8B-B14F-4D97-AF65-F5344CB8AC3E}">
        <p14:creationId xmlns:p14="http://schemas.microsoft.com/office/powerpoint/2010/main" val="13243078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F5DAA5-F821-2447-BEB8-0B952DB8FC17}"/>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xmlns="" id="{B9C002FF-92DB-FF4A-8E81-874FBAB44312}"/>
              </a:ext>
            </a:extLst>
          </p:cNvPr>
          <p:cNvPicPr>
            <a:picLocks noGrp="1" noChangeAspect="1"/>
          </p:cNvPicPr>
          <p:nvPr>
            <p:ph idx="1"/>
          </p:nvPr>
        </p:nvPicPr>
        <p:blipFill rotWithShape="1">
          <a:blip r:embed="rId2"/>
          <a:srcRect l="16003" t="2135" r="13893" b="58457"/>
          <a:stretch/>
        </p:blipFill>
        <p:spPr>
          <a:xfrm>
            <a:off x="266701" y="365125"/>
            <a:ext cx="5829299" cy="3198177"/>
          </a:xfrm>
        </p:spPr>
      </p:pic>
      <p:pic>
        <p:nvPicPr>
          <p:cNvPr id="7" name="Content Placeholder 5">
            <a:extLst>
              <a:ext uri="{FF2B5EF4-FFF2-40B4-BE49-F238E27FC236}">
                <a16:creationId xmlns:a16="http://schemas.microsoft.com/office/drawing/2014/main" xmlns="" id="{B4B1E4B6-981C-1E4C-8898-E4D3F0DFD87C}"/>
              </a:ext>
            </a:extLst>
          </p:cNvPr>
          <p:cNvPicPr>
            <a:picLocks noChangeAspect="1"/>
          </p:cNvPicPr>
          <p:nvPr/>
        </p:nvPicPr>
        <p:blipFill rotWithShape="1">
          <a:blip r:embed="rId2"/>
          <a:srcRect l="12620" t="52723" r="9638" b="7590"/>
          <a:stretch/>
        </p:blipFill>
        <p:spPr>
          <a:xfrm>
            <a:off x="5094515" y="3342112"/>
            <a:ext cx="6416115" cy="3196800"/>
          </a:xfrm>
          <a:prstGeom prst="rect">
            <a:avLst/>
          </a:prstGeom>
        </p:spPr>
      </p:pic>
      <p:sp>
        <p:nvSpPr>
          <p:cNvPr id="4" name="Slide Number Placeholder 3">
            <a:extLst>
              <a:ext uri="{FF2B5EF4-FFF2-40B4-BE49-F238E27FC236}">
                <a16:creationId xmlns:a16="http://schemas.microsoft.com/office/drawing/2014/main" xmlns="" id="{3C35DD64-FCA4-E949-8C0F-3C90A0A85C20}"/>
              </a:ext>
            </a:extLst>
          </p:cNvPr>
          <p:cNvSpPr>
            <a:spLocks noGrp="1"/>
          </p:cNvSpPr>
          <p:nvPr>
            <p:ph type="sldNum" sz="quarter" idx="12"/>
          </p:nvPr>
        </p:nvSpPr>
        <p:spPr/>
        <p:txBody>
          <a:bodyPr/>
          <a:lstStyle/>
          <a:p>
            <a:fld id="{669D0A19-ECB0-1B4B-B8D3-F4B6C0AE6EF8}" type="slidenum">
              <a:rPr lang="en-US" smtClean="0"/>
              <a:t>45</a:t>
            </a:fld>
            <a:endParaRPr lang="en-US" dirty="0"/>
          </a:p>
        </p:txBody>
      </p:sp>
    </p:spTree>
    <p:extLst>
      <p:ext uri="{BB962C8B-B14F-4D97-AF65-F5344CB8AC3E}">
        <p14:creationId xmlns:p14="http://schemas.microsoft.com/office/powerpoint/2010/main" val="11525641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1039C4-B7CC-194F-A248-BE9E12A3041A}"/>
              </a:ext>
            </a:extLst>
          </p:cNvPr>
          <p:cNvSpPr>
            <a:spLocks noGrp="1"/>
          </p:cNvSpPr>
          <p:nvPr>
            <p:ph type="ctrTitle"/>
          </p:nvPr>
        </p:nvSpPr>
        <p:spPr/>
        <p:txBody>
          <a:bodyPr/>
          <a:lstStyle/>
          <a:p>
            <a:r>
              <a:rPr lang="en-US" dirty="0"/>
              <a:t>Other errors (sources)</a:t>
            </a:r>
          </a:p>
        </p:txBody>
      </p:sp>
      <p:sp>
        <p:nvSpPr>
          <p:cNvPr id="3" name="Subtitle 2">
            <a:extLst>
              <a:ext uri="{FF2B5EF4-FFF2-40B4-BE49-F238E27FC236}">
                <a16:creationId xmlns:a16="http://schemas.microsoft.com/office/drawing/2014/main" xmlns="" id="{52AA9E60-4F42-654F-8C12-317B4B3DD0C5}"/>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xmlns="" id="{774DE4F6-52DC-F448-AE0F-FB11DF7C6FC6}"/>
              </a:ext>
            </a:extLst>
          </p:cNvPr>
          <p:cNvSpPr>
            <a:spLocks noGrp="1"/>
          </p:cNvSpPr>
          <p:nvPr>
            <p:ph type="sldNum" sz="quarter" idx="12"/>
          </p:nvPr>
        </p:nvSpPr>
        <p:spPr/>
        <p:txBody>
          <a:bodyPr/>
          <a:lstStyle/>
          <a:p>
            <a:fld id="{669D0A19-ECB0-1B4B-B8D3-F4B6C0AE6EF8}" type="slidenum">
              <a:rPr lang="en-US" smtClean="0"/>
              <a:t>46</a:t>
            </a:fld>
            <a:endParaRPr lang="en-US"/>
          </a:p>
        </p:txBody>
      </p:sp>
    </p:spTree>
    <p:extLst>
      <p:ext uri="{BB962C8B-B14F-4D97-AF65-F5344CB8AC3E}">
        <p14:creationId xmlns:p14="http://schemas.microsoft.com/office/powerpoint/2010/main" val="14338058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2AADE2C-2006-7744-8EE1-D35525136544}"/>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xmlns="" id="{B8A5B802-8AFA-D946-BA0B-4C6CA3D8645F}"/>
              </a:ext>
            </a:extLst>
          </p:cNvPr>
          <p:cNvPicPr>
            <a:picLocks noGrp="1" noChangeAspect="1"/>
          </p:cNvPicPr>
          <p:nvPr>
            <p:ph idx="1"/>
          </p:nvPr>
        </p:nvPicPr>
        <p:blipFill>
          <a:blip r:embed="rId2"/>
          <a:stretch>
            <a:fillRect/>
          </a:stretch>
        </p:blipFill>
        <p:spPr>
          <a:xfrm>
            <a:off x="474286" y="334129"/>
            <a:ext cx="5289408" cy="6113168"/>
          </a:xfrm>
        </p:spPr>
      </p:pic>
      <p:sp>
        <p:nvSpPr>
          <p:cNvPr id="4" name="Slide Number Placeholder 3">
            <a:extLst>
              <a:ext uri="{FF2B5EF4-FFF2-40B4-BE49-F238E27FC236}">
                <a16:creationId xmlns:a16="http://schemas.microsoft.com/office/drawing/2014/main" xmlns="" id="{FC87D486-E547-BB43-B4E8-7F433ACECA72}"/>
              </a:ext>
            </a:extLst>
          </p:cNvPr>
          <p:cNvSpPr>
            <a:spLocks noGrp="1"/>
          </p:cNvSpPr>
          <p:nvPr>
            <p:ph type="sldNum" sz="quarter" idx="12"/>
          </p:nvPr>
        </p:nvSpPr>
        <p:spPr/>
        <p:txBody>
          <a:bodyPr/>
          <a:lstStyle/>
          <a:p>
            <a:fld id="{669D0A19-ECB0-1B4B-B8D3-F4B6C0AE6EF8}" type="slidenum">
              <a:rPr lang="en-US" smtClean="0"/>
              <a:t>47</a:t>
            </a:fld>
            <a:endParaRPr lang="en-US"/>
          </a:p>
        </p:txBody>
      </p:sp>
      <p:pic>
        <p:nvPicPr>
          <p:cNvPr id="8" name="Picture 7">
            <a:extLst>
              <a:ext uri="{FF2B5EF4-FFF2-40B4-BE49-F238E27FC236}">
                <a16:creationId xmlns:a16="http://schemas.microsoft.com/office/drawing/2014/main" xmlns="" id="{AB4A2D7F-BDF3-2E4B-943D-0D49DF937452}"/>
              </a:ext>
            </a:extLst>
          </p:cNvPr>
          <p:cNvPicPr>
            <a:picLocks noChangeAspect="1"/>
          </p:cNvPicPr>
          <p:nvPr/>
        </p:nvPicPr>
        <p:blipFill>
          <a:blip r:embed="rId3"/>
          <a:stretch>
            <a:fillRect/>
          </a:stretch>
        </p:blipFill>
        <p:spPr>
          <a:xfrm>
            <a:off x="5925734" y="1005482"/>
            <a:ext cx="5667596" cy="5366366"/>
          </a:xfrm>
          <a:prstGeom prst="rect">
            <a:avLst/>
          </a:prstGeom>
        </p:spPr>
      </p:pic>
    </p:spTree>
    <p:extLst>
      <p:ext uri="{BB962C8B-B14F-4D97-AF65-F5344CB8AC3E}">
        <p14:creationId xmlns:p14="http://schemas.microsoft.com/office/powerpoint/2010/main" val="19037933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1039C4-B7CC-194F-A248-BE9E12A3041A}"/>
              </a:ext>
            </a:extLst>
          </p:cNvPr>
          <p:cNvSpPr>
            <a:spLocks noGrp="1"/>
          </p:cNvSpPr>
          <p:nvPr>
            <p:ph type="ctrTitle"/>
          </p:nvPr>
        </p:nvSpPr>
        <p:spPr/>
        <p:txBody>
          <a:bodyPr/>
          <a:lstStyle/>
          <a:p>
            <a:r>
              <a:rPr lang="en-US" dirty="0"/>
              <a:t>Other errors (experiment)</a:t>
            </a:r>
          </a:p>
        </p:txBody>
      </p:sp>
      <p:sp>
        <p:nvSpPr>
          <p:cNvPr id="3" name="Subtitle 2">
            <a:extLst>
              <a:ext uri="{FF2B5EF4-FFF2-40B4-BE49-F238E27FC236}">
                <a16:creationId xmlns:a16="http://schemas.microsoft.com/office/drawing/2014/main" xmlns="" id="{52AA9E60-4F42-654F-8C12-317B4B3DD0C5}"/>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xmlns="" id="{774DE4F6-52DC-F448-AE0F-FB11DF7C6FC6}"/>
              </a:ext>
            </a:extLst>
          </p:cNvPr>
          <p:cNvSpPr>
            <a:spLocks noGrp="1"/>
          </p:cNvSpPr>
          <p:nvPr>
            <p:ph type="sldNum" sz="quarter" idx="12"/>
          </p:nvPr>
        </p:nvSpPr>
        <p:spPr/>
        <p:txBody>
          <a:bodyPr/>
          <a:lstStyle/>
          <a:p>
            <a:fld id="{669D0A19-ECB0-1B4B-B8D3-F4B6C0AE6EF8}" type="slidenum">
              <a:rPr lang="en-US" smtClean="0"/>
              <a:t>48</a:t>
            </a:fld>
            <a:endParaRPr lang="en-US"/>
          </a:p>
        </p:txBody>
      </p:sp>
    </p:spTree>
    <p:extLst>
      <p:ext uri="{BB962C8B-B14F-4D97-AF65-F5344CB8AC3E}">
        <p14:creationId xmlns:p14="http://schemas.microsoft.com/office/powerpoint/2010/main" val="3337520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112EBC-AA42-A749-A152-ED06EA6FE117}"/>
              </a:ext>
            </a:extLst>
          </p:cNvPr>
          <p:cNvSpPr>
            <a:spLocks noGrp="1"/>
          </p:cNvSpPr>
          <p:nvPr>
            <p:ph type="title"/>
          </p:nvPr>
        </p:nvSpPr>
        <p:spPr/>
        <p:txBody>
          <a:bodyPr/>
          <a:lstStyle/>
          <a:p>
            <a:r>
              <a:rPr lang="en-US" dirty="0"/>
              <a:t>Incompleteness of hemiola group coloration</a:t>
            </a:r>
          </a:p>
        </p:txBody>
      </p:sp>
      <p:sp>
        <p:nvSpPr>
          <p:cNvPr id="4" name="Slide Number Placeholder 3">
            <a:extLst>
              <a:ext uri="{FF2B5EF4-FFF2-40B4-BE49-F238E27FC236}">
                <a16:creationId xmlns:a16="http://schemas.microsoft.com/office/drawing/2014/main" xmlns="" id="{B757198B-0881-7A43-8E0A-231F36211D9F}"/>
              </a:ext>
            </a:extLst>
          </p:cNvPr>
          <p:cNvSpPr>
            <a:spLocks noGrp="1"/>
          </p:cNvSpPr>
          <p:nvPr>
            <p:ph type="sldNum" sz="quarter" idx="12"/>
          </p:nvPr>
        </p:nvSpPr>
        <p:spPr/>
        <p:txBody>
          <a:bodyPr/>
          <a:lstStyle/>
          <a:p>
            <a:fld id="{669D0A19-ECB0-1B4B-B8D3-F4B6C0AE6EF8}" type="slidenum">
              <a:rPr lang="en-US" smtClean="0"/>
              <a:t>49</a:t>
            </a:fld>
            <a:endParaRPr lang="en-US"/>
          </a:p>
        </p:txBody>
      </p:sp>
      <p:pic>
        <p:nvPicPr>
          <p:cNvPr id="10" name="Content Placeholder 9">
            <a:extLst>
              <a:ext uri="{FF2B5EF4-FFF2-40B4-BE49-F238E27FC236}">
                <a16:creationId xmlns:a16="http://schemas.microsoft.com/office/drawing/2014/main" xmlns="" id="{C7A74A77-9A9D-C742-8D6F-09CDE93F3B72}"/>
              </a:ext>
            </a:extLst>
          </p:cNvPr>
          <p:cNvPicPr>
            <a:picLocks noGrp="1" noChangeAspect="1"/>
          </p:cNvPicPr>
          <p:nvPr>
            <p:ph idx="1"/>
          </p:nvPr>
        </p:nvPicPr>
        <p:blipFill>
          <a:blip r:embed="rId2"/>
          <a:stretch>
            <a:fillRect/>
          </a:stretch>
        </p:blipFill>
        <p:spPr>
          <a:xfrm>
            <a:off x="838200" y="1898174"/>
            <a:ext cx="10515600" cy="4206240"/>
          </a:xfrm>
        </p:spPr>
      </p:pic>
    </p:spTree>
    <p:extLst>
      <p:ext uri="{BB962C8B-B14F-4D97-AF65-F5344CB8AC3E}">
        <p14:creationId xmlns:p14="http://schemas.microsoft.com/office/powerpoint/2010/main" val="4292574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34D596-8325-0E43-B51A-580071506ADB}"/>
              </a:ext>
            </a:extLst>
          </p:cNvPr>
          <p:cNvSpPr>
            <a:spLocks noGrp="1"/>
          </p:cNvSpPr>
          <p:nvPr>
            <p:ph type="title"/>
          </p:nvPr>
        </p:nvSpPr>
        <p:spPr>
          <a:xfrm>
            <a:off x="831850" y="1709738"/>
            <a:ext cx="10515600" cy="3251368"/>
          </a:xfrm>
        </p:spPr>
        <p:txBody>
          <a:bodyPr anchor="ctr"/>
          <a:lstStyle/>
          <a:p>
            <a:pPr algn="ctr"/>
            <a:r>
              <a:rPr lang="en-US" dirty="0"/>
              <a:t>Mensural Notation 101</a:t>
            </a:r>
            <a:endParaRPr lang="en-US" sz="4800" dirty="0"/>
          </a:p>
        </p:txBody>
      </p:sp>
      <p:sp>
        <p:nvSpPr>
          <p:cNvPr id="4" name="Slide Number Placeholder 3">
            <a:extLst>
              <a:ext uri="{FF2B5EF4-FFF2-40B4-BE49-F238E27FC236}">
                <a16:creationId xmlns:a16="http://schemas.microsoft.com/office/drawing/2014/main" xmlns="" id="{0C1D1240-23BE-264C-8283-E72DBAA2D481}"/>
              </a:ext>
            </a:extLst>
          </p:cNvPr>
          <p:cNvSpPr>
            <a:spLocks noGrp="1"/>
          </p:cNvSpPr>
          <p:nvPr>
            <p:ph type="sldNum" sz="quarter" idx="12"/>
          </p:nvPr>
        </p:nvSpPr>
        <p:spPr/>
        <p:txBody>
          <a:bodyPr/>
          <a:lstStyle/>
          <a:p>
            <a:fld id="{669D0A19-ECB0-1B4B-B8D3-F4B6C0AE6EF8}" type="slidenum">
              <a:rPr lang="en-US" smtClean="0"/>
              <a:t>5</a:t>
            </a:fld>
            <a:endParaRPr lang="en-US"/>
          </a:p>
        </p:txBody>
      </p:sp>
    </p:spTree>
    <p:extLst>
      <p:ext uri="{BB962C8B-B14F-4D97-AF65-F5344CB8AC3E}">
        <p14:creationId xmlns:p14="http://schemas.microsoft.com/office/powerpoint/2010/main" val="495406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 smtClean="0"/>
              <a:pPr/>
              <a:t>6</a:t>
            </a:fld>
            <a:endParaRPr lang="en"/>
          </a:p>
        </p:txBody>
      </p:sp>
      <p:pic>
        <p:nvPicPr>
          <p:cNvPr id="5" name="Picture 4">
            <a:extLst>
              <a:ext uri="{FF2B5EF4-FFF2-40B4-BE49-F238E27FC236}">
                <a16:creationId xmlns:a16="http://schemas.microsoft.com/office/drawing/2014/main" xmlns="" id="{583DE463-0478-A241-83BD-3C8CB645AE8C}"/>
              </a:ext>
            </a:extLst>
          </p:cNvPr>
          <p:cNvPicPr>
            <a:picLocks noChangeAspect="1"/>
          </p:cNvPicPr>
          <p:nvPr/>
        </p:nvPicPr>
        <p:blipFill rotWithShape="1">
          <a:blip r:embed="rId3"/>
          <a:srcRect b="1266"/>
          <a:stretch/>
        </p:blipFill>
        <p:spPr>
          <a:xfrm>
            <a:off x="1684186" y="257275"/>
            <a:ext cx="8983522" cy="6205518"/>
          </a:xfrm>
          <a:prstGeom prst="rect">
            <a:avLst/>
          </a:prstGeom>
        </p:spPr>
      </p:pic>
      <p:sp>
        <p:nvSpPr>
          <p:cNvPr id="4" name="TextBox 3">
            <a:extLst>
              <a:ext uri="{FF2B5EF4-FFF2-40B4-BE49-F238E27FC236}">
                <a16:creationId xmlns:a16="http://schemas.microsoft.com/office/drawing/2014/main" xmlns="" id="{3ACAE5DE-B48D-5A40-8A64-E03460BC6CDD}"/>
              </a:ext>
            </a:extLst>
          </p:cNvPr>
          <p:cNvSpPr txBox="1"/>
          <p:nvPr/>
        </p:nvSpPr>
        <p:spPr>
          <a:xfrm>
            <a:off x="2432650" y="5640431"/>
            <a:ext cx="7655730" cy="677108"/>
          </a:xfrm>
          <a:prstGeom prst="rect">
            <a:avLst/>
          </a:prstGeom>
          <a:noFill/>
        </p:spPr>
        <p:txBody>
          <a:bodyPr wrap="square" rtlCol="0">
            <a:spAutoFit/>
          </a:bodyPr>
          <a:lstStyle/>
          <a:p>
            <a:pPr algn="ctr"/>
            <a:r>
              <a:rPr lang="en-US" sz="2000" b="1" dirty="0" err="1"/>
              <a:t>Beinecke</a:t>
            </a:r>
            <a:r>
              <a:rPr lang="en-US" sz="2000" b="1" dirty="0"/>
              <a:t> Rare Book &amp; Manuscript Library</a:t>
            </a:r>
          </a:p>
          <a:p>
            <a:pPr algn="ctr"/>
            <a:r>
              <a:rPr lang="en-US" dirty="0"/>
              <a:t>Mellon Chansonnier (MS 91), 25v-26r</a:t>
            </a:r>
          </a:p>
        </p:txBody>
      </p:sp>
    </p:spTree>
    <p:extLst>
      <p:ext uri="{BB962C8B-B14F-4D97-AF65-F5344CB8AC3E}">
        <p14:creationId xmlns:p14="http://schemas.microsoft.com/office/powerpoint/2010/main" val="663903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415600" y="297067"/>
            <a:ext cx="11360800" cy="763600"/>
          </a:xfrm>
          <a:prstGeom prst="rect">
            <a:avLst/>
          </a:prstGeom>
        </p:spPr>
        <p:txBody>
          <a:bodyPr vert="horz" lIns="121900" tIns="121900" rIns="121900" bIns="121900" rtlCol="0" anchor="t" anchorCtr="0">
            <a:noAutofit/>
          </a:bodyPr>
          <a:lstStyle/>
          <a:p>
            <a:r>
              <a:rPr lang="en"/>
              <a:t>Mensural Notation</a:t>
            </a:r>
          </a:p>
        </p:txBody>
      </p:sp>
      <p:sp>
        <p:nvSpPr>
          <p:cNvPr id="109" name="Shape 109"/>
          <p:cNvSpPr txBox="1">
            <a:spLocks noGrp="1"/>
          </p:cNvSpPr>
          <p:nvPr>
            <p:ph type="body" idx="1"/>
          </p:nvPr>
        </p:nvSpPr>
        <p:spPr>
          <a:xfrm>
            <a:off x="528033" y="1449592"/>
            <a:ext cx="4858800" cy="1061791"/>
          </a:xfrm>
          <a:prstGeom prst="rect">
            <a:avLst/>
          </a:prstGeom>
        </p:spPr>
        <p:txBody>
          <a:bodyPr vert="horz" lIns="121900" tIns="121900" rIns="121900" bIns="121900" rtlCol="0" anchor="t" anchorCtr="0">
            <a:noAutofit/>
          </a:bodyPr>
          <a:lstStyle/>
          <a:p>
            <a:pPr marL="685783" indent="-380990">
              <a:buFont typeface="Arial" charset="0"/>
              <a:buChar char="•"/>
            </a:pPr>
            <a:r>
              <a:rPr lang="en-CA"/>
              <a:t>There </a:t>
            </a:r>
            <a:r>
              <a:rPr lang="en" dirty="0"/>
              <a:t>is a clear hierarchy in the note duration</a:t>
            </a:r>
          </a:p>
        </p:txBody>
      </p:sp>
      <p:grpSp>
        <p:nvGrpSpPr>
          <p:cNvPr id="112" name="Shape 112"/>
          <p:cNvGrpSpPr/>
          <p:nvPr/>
        </p:nvGrpSpPr>
        <p:grpSpPr>
          <a:xfrm>
            <a:off x="5512483" y="1683716"/>
            <a:ext cx="1001200" cy="1883333"/>
            <a:chOff x="3430037" y="1344212"/>
            <a:chExt cx="750900" cy="1412500"/>
          </a:xfrm>
        </p:grpSpPr>
        <p:sp>
          <p:nvSpPr>
            <p:cNvPr id="113" name="Shape 113"/>
            <p:cNvSpPr txBox="1"/>
            <p:nvPr/>
          </p:nvSpPr>
          <p:spPr>
            <a:xfrm>
              <a:off x="3459000" y="1344212"/>
              <a:ext cx="693000" cy="261000"/>
            </a:xfrm>
            <a:prstGeom prst="rect">
              <a:avLst/>
            </a:prstGeom>
            <a:noFill/>
            <a:ln>
              <a:noFill/>
            </a:ln>
          </p:spPr>
          <p:txBody>
            <a:bodyPr lIns="121900" tIns="121900" rIns="121900" bIns="121900" anchor="ctr" anchorCtr="0">
              <a:noAutofit/>
            </a:bodyPr>
            <a:lstStyle/>
            <a:p>
              <a:pPr algn="ctr"/>
              <a:r>
                <a:rPr lang="en" sz="1467" b="1" i="1"/>
                <a:t>longest</a:t>
              </a:r>
            </a:p>
          </p:txBody>
        </p:sp>
        <p:sp>
          <p:nvSpPr>
            <p:cNvPr id="114" name="Shape 114"/>
            <p:cNvSpPr txBox="1"/>
            <p:nvPr/>
          </p:nvSpPr>
          <p:spPr>
            <a:xfrm>
              <a:off x="3430037" y="2495712"/>
              <a:ext cx="750900" cy="261000"/>
            </a:xfrm>
            <a:prstGeom prst="rect">
              <a:avLst/>
            </a:prstGeom>
            <a:noFill/>
            <a:ln>
              <a:noFill/>
            </a:ln>
          </p:spPr>
          <p:txBody>
            <a:bodyPr lIns="121900" tIns="121900" rIns="121900" bIns="121900" anchor="ctr" anchorCtr="0">
              <a:noAutofit/>
            </a:bodyPr>
            <a:lstStyle/>
            <a:p>
              <a:pPr algn="ctr"/>
              <a:r>
                <a:rPr lang="en" sz="1467" b="1" i="1"/>
                <a:t>shortest</a:t>
              </a:r>
            </a:p>
          </p:txBody>
        </p:sp>
        <p:cxnSp>
          <p:nvCxnSpPr>
            <p:cNvPr id="115" name="Shape 115"/>
            <p:cNvCxnSpPr>
              <a:stCxn id="113" idx="2"/>
              <a:endCxn id="114" idx="0"/>
            </p:cNvCxnSpPr>
            <p:nvPr/>
          </p:nvCxnSpPr>
          <p:spPr>
            <a:xfrm>
              <a:off x="3805500" y="1605212"/>
              <a:ext cx="0" cy="890400"/>
            </a:xfrm>
            <a:prstGeom prst="straightConnector1">
              <a:avLst/>
            </a:prstGeom>
            <a:noFill/>
            <a:ln w="19050" cap="flat" cmpd="sng">
              <a:solidFill>
                <a:srgbClr val="000000"/>
              </a:solidFill>
              <a:prstDash val="solid"/>
              <a:round/>
              <a:headEnd type="none" w="lg" len="lg"/>
              <a:tailEnd type="triangle" w="lg" len="lg"/>
            </a:ln>
          </p:spPr>
        </p:cxnSp>
      </p:grpSp>
      <p:sp>
        <p:nvSpPr>
          <p:cNvPr id="116" name="Shape 116"/>
          <p:cNvSpPr txBox="1">
            <a:spLocks noGrp="1"/>
          </p:cNvSpPr>
          <p:nvPr>
            <p:ph type="sldNum" idx="12"/>
          </p:nvPr>
        </p:nvSpPr>
        <p:spPr>
          <a:xfrm>
            <a:off x="11296609" y="6217621"/>
            <a:ext cx="731600" cy="524800"/>
          </a:xfrm>
          <a:prstGeom prst="rect">
            <a:avLst/>
          </a:prstGeom>
        </p:spPr>
        <p:txBody>
          <a:bodyPr vert="horz" lIns="121900" tIns="121900" rIns="121900" bIns="121900" rtlCol="0" anchor="ctr" anchorCtr="0">
            <a:noAutofit/>
          </a:bodyPr>
          <a:lstStyle/>
          <a:p>
            <a:fld id="{00000000-1234-1234-1234-123412341234}" type="slidenum">
              <a:rPr lang="en"/>
              <a:pPr/>
              <a:t>7</a:t>
            </a:fld>
            <a:endParaRPr lang="en"/>
          </a:p>
        </p:txBody>
      </p:sp>
      <p:pic>
        <p:nvPicPr>
          <p:cNvPr id="117" name="Shape 117"/>
          <p:cNvPicPr preferRelativeResize="0"/>
          <p:nvPr/>
        </p:nvPicPr>
        <p:blipFill rotWithShape="1">
          <a:blip r:embed="rId3">
            <a:alphaModFix/>
          </a:blip>
          <a:srcRect r="3138"/>
          <a:stretch/>
        </p:blipFill>
        <p:spPr>
          <a:xfrm>
            <a:off x="6639367" y="920334"/>
            <a:ext cx="1621200" cy="2646733"/>
          </a:xfrm>
          <a:prstGeom prst="rect">
            <a:avLst/>
          </a:prstGeom>
          <a:noFill/>
          <a:ln>
            <a:noFill/>
          </a:ln>
        </p:spPr>
      </p:pic>
      <p:pic>
        <p:nvPicPr>
          <p:cNvPr id="119" name="Shape 119"/>
          <p:cNvPicPr preferRelativeResize="0"/>
          <p:nvPr/>
        </p:nvPicPr>
        <p:blipFill>
          <a:blip r:embed="rId4">
            <a:alphaModFix/>
          </a:blip>
          <a:stretch>
            <a:fillRect/>
          </a:stretch>
        </p:blipFill>
        <p:spPr>
          <a:xfrm>
            <a:off x="6639400" y="881932"/>
            <a:ext cx="4788941" cy="2850867"/>
          </a:xfrm>
          <a:prstGeom prst="rect">
            <a:avLst/>
          </a:prstGeom>
          <a:noFill/>
          <a:ln>
            <a:noFill/>
          </a:ln>
        </p:spPr>
      </p:pic>
      <p:pic>
        <p:nvPicPr>
          <p:cNvPr id="120" name="Shape 120"/>
          <p:cNvPicPr preferRelativeResize="0"/>
          <p:nvPr/>
        </p:nvPicPr>
        <p:blipFill rotWithShape="1">
          <a:blip r:embed="rId4">
            <a:alphaModFix/>
          </a:blip>
          <a:srcRect r="57493"/>
          <a:stretch/>
        </p:blipFill>
        <p:spPr>
          <a:xfrm>
            <a:off x="6639400" y="881932"/>
            <a:ext cx="2035632" cy="2850867"/>
          </a:xfrm>
          <a:prstGeom prst="rect">
            <a:avLst/>
          </a:prstGeom>
          <a:noFill/>
          <a:ln>
            <a:noFill/>
          </a:ln>
        </p:spPr>
      </p:pic>
      <p:sp>
        <p:nvSpPr>
          <p:cNvPr id="19" name="Shape 109"/>
          <p:cNvSpPr txBox="1">
            <a:spLocks/>
          </p:cNvSpPr>
          <p:nvPr/>
        </p:nvSpPr>
        <p:spPr>
          <a:xfrm>
            <a:off x="6639367" y="3915067"/>
            <a:ext cx="4788974" cy="2136822"/>
          </a:xfrm>
          <a:prstGeom prst="rect">
            <a:avLst/>
          </a:prstGeom>
        </p:spPr>
        <p:txBody>
          <a:bodyPr vert="horz" lIns="121900" tIns="121900" rIns="121900" bIns="121900" rtlCol="0" anchor="t" anchorCtr="0">
            <a:noAutofit/>
          </a:bodyPr>
          <a:lstStyle>
            <a:lvl1pPr marL="228600" lvl="0" indent="-228600" algn="l" defTabSz="914400" rtl="0" eaLnBrk="1" latinLnBrk="0" hangingPunct="1">
              <a:lnSpc>
                <a:spcPct val="90000"/>
              </a:lnSpc>
              <a:spcBef>
                <a:spcPts val="0"/>
              </a:spcBef>
              <a:buFont typeface="Arial"/>
              <a:buChar char="•"/>
              <a:defRPr sz="2800" kern="1200">
                <a:solidFill>
                  <a:schemeClr val="tx1"/>
                </a:solidFill>
                <a:latin typeface="+mn-lt"/>
                <a:ea typeface="+mn-ea"/>
                <a:cs typeface="+mn-cs"/>
              </a:defRPr>
            </a:lvl1pPr>
            <a:lvl2pPr marL="685800" lvl="1" indent="-228600" algn="l" defTabSz="914400" rtl="0" eaLnBrk="1" latinLnBrk="0" hangingPunct="1">
              <a:lnSpc>
                <a:spcPct val="90000"/>
              </a:lnSpc>
              <a:spcBef>
                <a:spcPts val="0"/>
              </a:spcBef>
              <a:buFont typeface="Arial"/>
              <a:buChar char="•"/>
              <a:defRPr sz="2400" kern="1200">
                <a:solidFill>
                  <a:schemeClr val="tx1"/>
                </a:solidFill>
                <a:latin typeface="+mn-lt"/>
                <a:ea typeface="+mn-ea"/>
                <a:cs typeface="+mn-cs"/>
              </a:defRPr>
            </a:lvl2pPr>
            <a:lvl3pPr marL="1143000" lvl="2" indent="-228600" algn="l" defTabSz="914400" rtl="0" eaLnBrk="1" latinLnBrk="0" hangingPunct="1">
              <a:lnSpc>
                <a:spcPct val="90000"/>
              </a:lnSpc>
              <a:spcBef>
                <a:spcPts val="0"/>
              </a:spcBef>
              <a:buFont typeface="Arial"/>
              <a:buChar char="•"/>
              <a:defRPr sz="2000" kern="1200">
                <a:solidFill>
                  <a:schemeClr val="tx1"/>
                </a:solidFill>
                <a:latin typeface="+mn-lt"/>
                <a:ea typeface="+mn-ea"/>
                <a:cs typeface="+mn-cs"/>
              </a:defRPr>
            </a:lvl3pPr>
            <a:lvl4pPr marL="1600200" lvl="3"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4pPr>
            <a:lvl5pPr marL="2057400" lvl="4"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5pPr>
            <a:lvl6pPr marL="2514600" lvl="5"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6pPr>
            <a:lvl7pPr marL="2971800" lvl="6"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7pPr>
            <a:lvl8pPr marL="3429000" lvl="7"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8pPr>
            <a:lvl9pPr marL="3886200" lvl="8"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9pPr>
          </a:lstStyle>
          <a:p>
            <a:pPr marL="304793" indent="0" algn="ctr">
              <a:buNone/>
            </a:pPr>
            <a:r>
              <a:rPr lang="en-CA" sz="3400" b="1" dirty="0"/>
              <a:t>Mensuration</a:t>
            </a:r>
          </a:p>
          <a:p>
            <a:pPr marL="304793" indent="0" algn="ctr">
              <a:buNone/>
            </a:pPr>
            <a:endParaRPr lang="en-CA" sz="1500" b="1" dirty="0"/>
          </a:p>
          <a:p>
            <a:pPr marL="304793" indent="0" algn="ctr">
              <a:buNone/>
            </a:pPr>
            <a:r>
              <a:rPr lang="en-CA" dirty="0">
                <a:sym typeface="Wingdings"/>
              </a:rPr>
              <a:t>Establishes the relation between the note values (“perfect” or “imperfect”)</a:t>
            </a:r>
            <a:endParaRPr lang="en-CA" dirty="0"/>
          </a:p>
        </p:txBody>
      </p:sp>
      <p:pic>
        <p:nvPicPr>
          <p:cNvPr id="13" name="Picture 12">
            <a:extLst>
              <a:ext uri="{FF2B5EF4-FFF2-40B4-BE49-F238E27FC236}">
                <a16:creationId xmlns:a16="http://schemas.microsoft.com/office/drawing/2014/main" xmlns="" id="{59AFCD7A-C7A5-AB4A-9E70-0F02F68A68D2}"/>
              </a:ext>
            </a:extLst>
          </p:cNvPr>
          <p:cNvPicPr>
            <a:picLocks noChangeAspect="1"/>
          </p:cNvPicPr>
          <p:nvPr/>
        </p:nvPicPr>
        <p:blipFill>
          <a:blip r:embed="rId5"/>
          <a:stretch>
            <a:fillRect/>
          </a:stretch>
        </p:blipFill>
        <p:spPr>
          <a:xfrm rot="10800000">
            <a:off x="1010909" y="3915067"/>
            <a:ext cx="4394200" cy="711200"/>
          </a:xfrm>
          <a:prstGeom prst="rect">
            <a:avLst/>
          </a:prstGeom>
        </p:spPr>
      </p:pic>
      <p:sp>
        <p:nvSpPr>
          <p:cNvPr id="14" name="TextBox 13">
            <a:extLst>
              <a:ext uri="{FF2B5EF4-FFF2-40B4-BE49-F238E27FC236}">
                <a16:creationId xmlns:a16="http://schemas.microsoft.com/office/drawing/2014/main" xmlns="" id="{0694F38E-7CC9-6E47-901D-4725E9D3F68D}"/>
              </a:ext>
            </a:extLst>
          </p:cNvPr>
          <p:cNvSpPr txBox="1"/>
          <p:nvPr/>
        </p:nvSpPr>
        <p:spPr>
          <a:xfrm>
            <a:off x="898902" y="4669277"/>
            <a:ext cx="4487931" cy="523220"/>
          </a:xfrm>
          <a:prstGeom prst="rect">
            <a:avLst/>
          </a:prstGeom>
          <a:noFill/>
        </p:spPr>
        <p:txBody>
          <a:bodyPr wrap="square" rtlCol="0">
            <a:spAutoFit/>
          </a:bodyPr>
          <a:lstStyle/>
          <a:p>
            <a:r>
              <a:rPr lang="en-US" sz="2800" dirty="0"/>
              <a:t>3 x	    2 x	       1 x 	3 x</a:t>
            </a:r>
          </a:p>
        </p:txBody>
      </p:sp>
      <p:pic>
        <p:nvPicPr>
          <p:cNvPr id="15" name="Picture 14">
            <a:extLst>
              <a:ext uri="{FF2B5EF4-FFF2-40B4-BE49-F238E27FC236}">
                <a16:creationId xmlns:a16="http://schemas.microsoft.com/office/drawing/2014/main" xmlns="" id="{BD8E6A82-5C44-5E4D-ABF2-925A38B0AD34}"/>
              </a:ext>
            </a:extLst>
          </p:cNvPr>
          <p:cNvPicPr>
            <a:picLocks noChangeAspect="1"/>
          </p:cNvPicPr>
          <p:nvPr/>
        </p:nvPicPr>
        <p:blipFill rotWithShape="1">
          <a:blip r:embed="rId5"/>
          <a:srcRect l="32613" t="21429" r="59927" b="24849"/>
          <a:stretch/>
        </p:blipFill>
        <p:spPr>
          <a:xfrm>
            <a:off x="1454311" y="4789313"/>
            <a:ext cx="247094" cy="288000"/>
          </a:xfrm>
          <a:prstGeom prst="rect">
            <a:avLst/>
          </a:prstGeom>
        </p:spPr>
      </p:pic>
      <p:pic>
        <p:nvPicPr>
          <p:cNvPr id="16" name="Picture 15">
            <a:extLst>
              <a:ext uri="{FF2B5EF4-FFF2-40B4-BE49-F238E27FC236}">
                <a16:creationId xmlns:a16="http://schemas.microsoft.com/office/drawing/2014/main" xmlns="" id="{75304DC3-2703-8E4B-BB3E-7773D028099D}"/>
              </a:ext>
            </a:extLst>
          </p:cNvPr>
          <p:cNvPicPr>
            <a:picLocks noChangeAspect="1"/>
          </p:cNvPicPr>
          <p:nvPr/>
        </p:nvPicPr>
        <p:blipFill rotWithShape="1">
          <a:blip r:embed="rId5"/>
          <a:srcRect l="32613" t="21429" r="59927" b="24849"/>
          <a:stretch/>
        </p:blipFill>
        <p:spPr>
          <a:xfrm>
            <a:off x="2710339" y="4786887"/>
            <a:ext cx="247094" cy="288000"/>
          </a:xfrm>
          <a:prstGeom prst="rect">
            <a:avLst/>
          </a:prstGeom>
        </p:spPr>
      </p:pic>
      <p:pic>
        <p:nvPicPr>
          <p:cNvPr id="17" name="Picture 16">
            <a:extLst>
              <a:ext uri="{FF2B5EF4-FFF2-40B4-BE49-F238E27FC236}">
                <a16:creationId xmlns:a16="http://schemas.microsoft.com/office/drawing/2014/main" xmlns="" id="{53996B03-16EB-1E45-8199-D7230B1E6B58}"/>
              </a:ext>
            </a:extLst>
          </p:cNvPr>
          <p:cNvPicPr>
            <a:picLocks noChangeAspect="1"/>
          </p:cNvPicPr>
          <p:nvPr/>
        </p:nvPicPr>
        <p:blipFill rotWithShape="1">
          <a:blip r:embed="rId5"/>
          <a:srcRect l="32613" t="21429" r="59927" b="24849"/>
          <a:stretch/>
        </p:blipFill>
        <p:spPr>
          <a:xfrm>
            <a:off x="3841858" y="4786887"/>
            <a:ext cx="247094" cy="288000"/>
          </a:xfrm>
          <a:prstGeom prst="rect">
            <a:avLst/>
          </a:prstGeom>
        </p:spPr>
      </p:pic>
      <p:pic>
        <p:nvPicPr>
          <p:cNvPr id="18" name="Picture 17">
            <a:extLst>
              <a:ext uri="{FF2B5EF4-FFF2-40B4-BE49-F238E27FC236}">
                <a16:creationId xmlns:a16="http://schemas.microsoft.com/office/drawing/2014/main" xmlns="" id="{C72800B3-077B-F54E-AABB-FBB12AC65901}"/>
              </a:ext>
            </a:extLst>
          </p:cNvPr>
          <p:cNvPicPr>
            <a:picLocks noChangeAspect="1"/>
          </p:cNvPicPr>
          <p:nvPr/>
        </p:nvPicPr>
        <p:blipFill rotWithShape="1">
          <a:blip r:embed="rId5"/>
          <a:srcRect l="32613" t="21429" r="59927" b="24849"/>
          <a:stretch/>
        </p:blipFill>
        <p:spPr>
          <a:xfrm>
            <a:off x="5094392" y="4786887"/>
            <a:ext cx="247094" cy="288000"/>
          </a:xfrm>
          <a:prstGeom prst="rect">
            <a:avLst/>
          </a:prstGeom>
        </p:spPr>
      </p:pic>
      <p:sp>
        <p:nvSpPr>
          <p:cNvPr id="2" name="Oval 1">
            <a:extLst>
              <a:ext uri="{FF2B5EF4-FFF2-40B4-BE49-F238E27FC236}">
                <a16:creationId xmlns:a16="http://schemas.microsoft.com/office/drawing/2014/main" xmlns="" id="{769899D0-DC29-884E-B12B-EC5D91589861}"/>
              </a:ext>
            </a:extLst>
          </p:cNvPr>
          <p:cNvSpPr/>
          <p:nvPr/>
        </p:nvSpPr>
        <p:spPr>
          <a:xfrm>
            <a:off x="789126" y="3732799"/>
            <a:ext cx="1148162" cy="170710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xmlns="" id="{DEA2BA8A-CF76-EB46-B3A8-DAC80F754914}"/>
              </a:ext>
            </a:extLst>
          </p:cNvPr>
          <p:cNvSpPr/>
          <p:nvPr/>
        </p:nvSpPr>
        <p:spPr>
          <a:xfrm>
            <a:off x="2011749" y="3732799"/>
            <a:ext cx="1148162" cy="170710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xmlns="" id="{4F31AA50-1916-4044-AAF1-B4C32C4000AA}"/>
              </a:ext>
            </a:extLst>
          </p:cNvPr>
          <p:cNvSpPr/>
          <p:nvPr/>
        </p:nvSpPr>
        <p:spPr>
          <a:xfrm>
            <a:off x="10238014" y="1125983"/>
            <a:ext cx="1190327" cy="3889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3A4F4765-3AE9-404A-A549-0D21E3F603FF}"/>
              </a:ext>
            </a:extLst>
          </p:cNvPr>
          <p:cNvSpPr/>
          <p:nvPr/>
        </p:nvSpPr>
        <p:spPr>
          <a:xfrm>
            <a:off x="8633222" y="1125983"/>
            <a:ext cx="1604792" cy="3889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6154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2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4" grpId="0"/>
      <p:bldP spid="2" grpId="0" animBg="1"/>
      <p:bldP spid="2" grpId="1" animBg="1"/>
      <p:bldP spid="20" grpId="0" animBg="1"/>
      <p:bldP spid="20" grpId="1" animBg="1"/>
      <p:bldP spid="3" grpId="0" animBg="1"/>
      <p:bldP spid="3" grpId="1" animBg="1"/>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7136" y="988541"/>
            <a:ext cx="10515600" cy="4596713"/>
          </a:xfrm>
        </p:spPr>
        <p:txBody>
          <a:bodyPr anchor="ctr">
            <a:normAutofit/>
          </a:bodyPr>
          <a:lstStyle/>
          <a:p>
            <a:pPr algn="ctr"/>
            <a:r>
              <a:rPr lang="en-US" dirty="0"/>
              <a:t>In </a:t>
            </a:r>
            <a:r>
              <a:rPr lang="en-US" b="1" dirty="0"/>
              <a:t>perfect mensurations</a:t>
            </a:r>
            <a:r>
              <a:rPr lang="en-US" dirty="0"/>
              <a:t>, the </a:t>
            </a:r>
            <a:r>
              <a:rPr lang="en-US" b="1" dirty="0"/>
              <a:t>duration </a:t>
            </a:r>
            <a:r>
              <a:rPr lang="en-US" dirty="0"/>
              <a:t>of the individual note symbols is not absolute, but rather </a:t>
            </a:r>
            <a:r>
              <a:rPr lang="en-US" b="1" dirty="0">
                <a:solidFill>
                  <a:srgbClr val="C00000"/>
                </a:solidFill>
              </a:rPr>
              <a:t>depends on context</a:t>
            </a:r>
          </a:p>
        </p:txBody>
      </p:sp>
      <p:sp>
        <p:nvSpPr>
          <p:cNvPr id="3" name="Slide Number Placeholder 2"/>
          <p:cNvSpPr>
            <a:spLocks noGrp="1"/>
          </p:cNvSpPr>
          <p:nvPr>
            <p:ph type="sldNum" sz="quarter" idx="12"/>
          </p:nvPr>
        </p:nvSpPr>
        <p:spPr/>
        <p:txBody>
          <a:bodyPr/>
          <a:lstStyle/>
          <a:p>
            <a:fld id="{669D0A19-ECB0-1B4B-B8D3-F4B6C0AE6EF8}" type="slidenum">
              <a:rPr lang="en-US" smtClean="0"/>
              <a:t>8</a:t>
            </a:fld>
            <a:endParaRPr lang="en-US"/>
          </a:p>
        </p:txBody>
      </p:sp>
    </p:spTree>
    <p:extLst>
      <p:ext uri="{BB962C8B-B14F-4D97-AF65-F5344CB8AC3E}">
        <p14:creationId xmlns:p14="http://schemas.microsoft.com/office/powerpoint/2010/main" val="8782186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3" name="Picture 12">
            <a:extLst>
              <a:ext uri="{FF2B5EF4-FFF2-40B4-BE49-F238E27FC236}">
                <a16:creationId xmlns:a16="http://schemas.microsoft.com/office/drawing/2014/main" xmlns="" id="{6C43A5C9-04AB-BC4F-8BD2-CB762C86A8FF}"/>
              </a:ext>
            </a:extLst>
          </p:cNvPr>
          <p:cNvPicPr>
            <a:picLocks noChangeAspect="1"/>
          </p:cNvPicPr>
          <p:nvPr/>
        </p:nvPicPr>
        <p:blipFill>
          <a:blip r:embed="rId3"/>
          <a:stretch>
            <a:fillRect/>
          </a:stretch>
        </p:blipFill>
        <p:spPr>
          <a:xfrm>
            <a:off x="1020341" y="4768779"/>
            <a:ext cx="5524500" cy="673100"/>
          </a:xfrm>
          <a:prstGeom prst="rect">
            <a:avLst/>
          </a:prstGeom>
        </p:spPr>
      </p:pic>
      <p:sp>
        <p:nvSpPr>
          <p:cNvPr id="140" name="Shape 140"/>
          <p:cNvSpPr txBox="1"/>
          <p:nvPr/>
        </p:nvSpPr>
        <p:spPr>
          <a:xfrm>
            <a:off x="3433712" y="5166277"/>
            <a:ext cx="632400" cy="524800"/>
          </a:xfrm>
          <a:prstGeom prst="rect">
            <a:avLst/>
          </a:prstGeom>
          <a:noFill/>
          <a:ln>
            <a:noFill/>
          </a:ln>
        </p:spPr>
        <p:txBody>
          <a:bodyPr lIns="121900" tIns="121900" rIns="121900" bIns="121900" anchor="t" anchorCtr="0">
            <a:noAutofit/>
          </a:bodyPr>
          <a:lstStyle/>
          <a:p>
            <a:r>
              <a:rPr lang="en" sz="2400" dirty="0"/>
              <a:t>x 2</a:t>
            </a:r>
          </a:p>
        </p:txBody>
      </p:sp>
      <p:pic>
        <p:nvPicPr>
          <p:cNvPr id="40" name="Picture 39">
            <a:extLst>
              <a:ext uri="{FF2B5EF4-FFF2-40B4-BE49-F238E27FC236}">
                <a16:creationId xmlns:a16="http://schemas.microsoft.com/office/drawing/2014/main" xmlns="" id="{CCA22ACC-F558-AA41-9B95-F5F904F01904}"/>
              </a:ext>
            </a:extLst>
          </p:cNvPr>
          <p:cNvPicPr>
            <a:picLocks noChangeAspect="1"/>
          </p:cNvPicPr>
          <p:nvPr/>
        </p:nvPicPr>
        <p:blipFill rotWithShape="1">
          <a:blip r:embed="rId4"/>
          <a:srcRect r="34075" b="-179"/>
          <a:stretch/>
        </p:blipFill>
        <p:spPr>
          <a:xfrm>
            <a:off x="3516790" y="5277600"/>
            <a:ext cx="524639" cy="302400"/>
          </a:xfrm>
          <a:prstGeom prst="rect">
            <a:avLst/>
          </a:prstGeom>
        </p:spPr>
      </p:pic>
      <p:pic>
        <p:nvPicPr>
          <p:cNvPr id="41" name="Picture 40">
            <a:extLst>
              <a:ext uri="{FF2B5EF4-FFF2-40B4-BE49-F238E27FC236}">
                <a16:creationId xmlns:a16="http://schemas.microsoft.com/office/drawing/2014/main" xmlns="" id="{577D3B7F-26F6-9A4A-A646-7C709ADE1290}"/>
              </a:ext>
            </a:extLst>
          </p:cNvPr>
          <p:cNvPicPr>
            <a:picLocks noChangeAspect="1"/>
          </p:cNvPicPr>
          <p:nvPr/>
        </p:nvPicPr>
        <p:blipFill rotWithShape="1">
          <a:blip r:embed="rId4"/>
          <a:srcRect r="72231" b="-179"/>
          <a:stretch/>
        </p:blipFill>
        <p:spPr>
          <a:xfrm>
            <a:off x="2507345" y="5277600"/>
            <a:ext cx="220984" cy="302400"/>
          </a:xfrm>
          <a:prstGeom prst="rect">
            <a:avLst/>
          </a:prstGeom>
        </p:spPr>
      </p:pic>
      <p:pic>
        <p:nvPicPr>
          <p:cNvPr id="11" name="Picture 10">
            <a:extLst>
              <a:ext uri="{FF2B5EF4-FFF2-40B4-BE49-F238E27FC236}">
                <a16:creationId xmlns:a16="http://schemas.microsoft.com/office/drawing/2014/main" xmlns="" id="{28FE602B-2F17-C845-8C44-6712E386D05E}"/>
              </a:ext>
            </a:extLst>
          </p:cNvPr>
          <p:cNvPicPr>
            <a:picLocks noChangeAspect="1"/>
          </p:cNvPicPr>
          <p:nvPr/>
        </p:nvPicPr>
        <p:blipFill>
          <a:blip r:embed="rId5"/>
          <a:stretch>
            <a:fillRect/>
          </a:stretch>
        </p:blipFill>
        <p:spPr>
          <a:xfrm>
            <a:off x="1003983" y="3395598"/>
            <a:ext cx="4394200" cy="711200"/>
          </a:xfrm>
          <a:prstGeom prst="rect">
            <a:avLst/>
          </a:prstGeom>
        </p:spPr>
      </p:pic>
      <p:pic>
        <p:nvPicPr>
          <p:cNvPr id="7" name="Picture 6">
            <a:extLst>
              <a:ext uri="{FF2B5EF4-FFF2-40B4-BE49-F238E27FC236}">
                <a16:creationId xmlns:a16="http://schemas.microsoft.com/office/drawing/2014/main" xmlns="" id="{3B8A5816-7438-F247-8A38-C95C294F87A0}"/>
              </a:ext>
            </a:extLst>
          </p:cNvPr>
          <p:cNvPicPr>
            <a:picLocks noChangeAspect="1"/>
          </p:cNvPicPr>
          <p:nvPr/>
        </p:nvPicPr>
        <p:blipFill>
          <a:blip r:embed="rId6"/>
          <a:stretch>
            <a:fillRect/>
          </a:stretch>
        </p:blipFill>
        <p:spPr>
          <a:xfrm>
            <a:off x="1064217" y="2226948"/>
            <a:ext cx="3086100" cy="571500"/>
          </a:xfrm>
          <a:prstGeom prst="rect">
            <a:avLst/>
          </a:prstGeom>
        </p:spPr>
      </p:pic>
      <p:sp>
        <p:nvSpPr>
          <p:cNvPr id="125" name="Shape 125"/>
          <p:cNvSpPr txBox="1">
            <a:spLocks noGrp="1"/>
          </p:cNvSpPr>
          <p:nvPr>
            <p:ph type="title"/>
          </p:nvPr>
        </p:nvSpPr>
        <p:spPr>
          <a:xfrm>
            <a:off x="415600" y="410100"/>
            <a:ext cx="11333577" cy="905200"/>
          </a:xfrm>
          <a:prstGeom prst="rect">
            <a:avLst/>
          </a:prstGeom>
        </p:spPr>
        <p:txBody>
          <a:bodyPr vert="horz" lIns="121900" tIns="121900" rIns="121900" bIns="121900" rtlCol="0" anchor="t" anchorCtr="0">
            <a:noAutofit/>
          </a:bodyPr>
          <a:lstStyle/>
          <a:p>
            <a:r>
              <a:rPr lang="en" sz="3900" dirty="0"/>
              <a:t>Examples of Context Changing the Note’s Duration</a:t>
            </a:r>
          </a:p>
        </p:txBody>
      </p:sp>
      <p:sp>
        <p:nvSpPr>
          <p:cNvPr id="126" name="Shape 126"/>
          <p:cNvSpPr txBox="1">
            <a:spLocks noGrp="1"/>
          </p:cNvSpPr>
          <p:nvPr>
            <p:ph type="body" idx="1"/>
          </p:nvPr>
        </p:nvSpPr>
        <p:spPr>
          <a:xfrm>
            <a:off x="510600" y="1257900"/>
            <a:ext cx="10786000" cy="720000"/>
          </a:xfrm>
          <a:prstGeom prst="rect">
            <a:avLst/>
          </a:prstGeom>
        </p:spPr>
        <p:txBody>
          <a:bodyPr vert="horz" lIns="121900" tIns="121900" rIns="121900" bIns="121900" rtlCol="0" anchor="ctr" anchorCtr="0">
            <a:noAutofit/>
          </a:bodyPr>
          <a:lstStyle/>
          <a:p>
            <a:pPr>
              <a:buNone/>
            </a:pPr>
            <a:r>
              <a:rPr lang="en" dirty="0"/>
              <a:t>Mensuration:</a:t>
            </a:r>
            <a:r>
              <a:rPr lang="en-CA" dirty="0"/>
              <a:t>   Breve</a:t>
            </a:r>
            <a:r>
              <a:rPr lang="en" dirty="0"/>
              <a:t> = 3</a:t>
            </a:r>
            <a:r>
              <a:rPr lang="en-CA" dirty="0"/>
              <a:t>	   </a:t>
            </a:r>
            <a:r>
              <a:rPr lang="en" dirty="0"/>
              <a:t>→</a:t>
            </a:r>
            <a:r>
              <a:rPr lang="en-CA" dirty="0"/>
              <a:t>	Breves </a:t>
            </a:r>
            <a:r>
              <a:rPr lang="en" dirty="0"/>
              <a:t>are perfect by default</a:t>
            </a:r>
          </a:p>
        </p:txBody>
      </p:sp>
      <p:sp>
        <p:nvSpPr>
          <p:cNvPr id="127" name="Shape 127"/>
          <p:cNvSpPr txBox="1">
            <a:spLocks noGrp="1"/>
          </p:cNvSpPr>
          <p:nvPr>
            <p:ph type="sldNum" idx="12"/>
          </p:nvPr>
        </p:nvSpPr>
        <p:spPr>
          <a:xfrm>
            <a:off x="11296609" y="6217621"/>
            <a:ext cx="731600" cy="524800"/>
          </a:xfrm>
          <a:prstGeom prst="rect">
            <a:avLst/>
          </a:prstGeom>
        </p:spPr>
        <p:txBody>
          <a:bodyPr vert="horz" lIns="121900" tIns="121900" rIns="121900" bIns="121900" rtlCol="0" anchor="ctr" anchorCtr="0">
            <a:noAutofit/>
          </a:bodyPr>
          <a:lstStyle/>
          <a:p>
            <a:fld id="{00000000-1234-1234-1234-123412341234}" type="slidenum">
              <a:rPr lang="en"/>
              <a:pPr/>
              <a:t>9</a:t>
            </a:fld>
            <a:endParaRPr lang="en"/>
          </a:p>
        </p:txBody>
      </p:sp>
      <p:sp>
        <p:nvSpPr>
          <p:cNvPr id="131" name="Shape 131"/>
          <p:cNvSpPr/>
          <p:nvPr/>
        </p:nvSpPr>
        <p:spPr>
          <a:xfrm>
            <a:off x="884367" y="2079667"/>
            <a:ext cx="1152000" cy="957522"/>
          </a:xfrm>
          <a:prstGeom prst="rect">
            <a:avLst/>
          </a:prstGeom>
          <a:noFill/>
          <a:ln w="19050" cap="flat" cmpd="sng">
            <a:solidFill>
              <a:srgbClr val="3C78D8"/>
            </a:solidFill>
            <a:prstDash val="dash"/>
            <a:round/>
            <a:headEnd type="none" w="med" len="med"/>
            <a:tailEnd type="none" w="med" len="med"/>
          </a:ln>
        </p:spPr>
        <p:txBody>
          <a:bodyPr lIns="121900" tIns="121900" rIns="121900" bIns="121900" anchor="ctr" anchorCtr="0">
            <a:noAutofit/>
          </a:bodyPr>
          <a:lstStyle/>
          <a:p>
            <a:endParaRPr sz="2400"/>
          </a:p>
        </p:txBody>
      </p:sp>
      <p:sp>
        <p:nvSpPr>
          <p:cNvPr id="132" name="Shape 132"/>
          <p:cNvSpPr/>
          <p:nvPr/>
        </p:nvSpPr>
        <p:spPr>
          <a:xfrm>
            <a:off x="2031267" y="2079733"/>
            <a:ext cx="1152000" cy="957456"/>
          </a:xfrm>
          <a:prstGeom prst="rect">
            <a:avLst/>
          </a:prstGeom>
          <a:noFill/>
          <a:ln w="19050" cap="flat" cmpd="sng">
            <a:solidFill>
              <a:srgbClr val="3C78D8"/>
            </a:solidFill>
            <a:prstDash val="dash"/>
            <a:round/>
            <a:headEnd type="none" w="med" len="med"/>
            <a:tailEnd type="none" w="med" len="med"/>
          </a:ln>
        </p:spPr>
        <p:txBody>
          <a:bodyPr lIns="121900" tIns="121900" rIns="121900" bIns="121900" anchor="ctr" anchorCtr="0">
            <a:noAutofit/>
          </a:bodyPr>
          <a:lstStyle/>
          <a:p>
            <a:endParaRPr sz="2400"/>
          </a:p>
        </p:txBody>
      </p:sp>
      <p:sp>
        <p:nvSpPr>
          <p:cNvPr id="133" name="Shape 133"/>
          <p:cNvSpPr/>
          <p:nvPr/>
        </p:nvSpPr>
        <p:spPr>
          <a:xfrm>
            <a:off x="884367" y="3316267"/>
            <a:ext cx="1152000" cy="973068"/>
          </a:xfrm>
          <a:prstGeom prst="rect">
            <a:avLst/>
          </a:prstGeom>
          <a:noFill/>
          <a:ln w="19050" cap="flat" cmpd="sng">
            <a:solidFill>
              <a:srgbClr val="3C78D8"/>
            </a:solidFill>
            <a:prstDash val="dash"/>
            <a:round/>
            <a:headEnd type="none" w="med" len="med"/>
            <a:tailEnd type="none" w="med" len="med"/>
          </a:ln>
        </p:spPr>
        <p:txBody>
          <a:bodyPr lIns="121900" tIns="121900" rIns="121900" bIns="121900" anchor="ctr" anchorCtr="0">
            <a:noAutofit/>
          </a:bodyPr>
          <a:lstStyle/>
          <a:p>
            <a:endParaRPr sz="2400"/>
          </a:p>
        </p:txBody>
      </p:sp>
      <p:sp>
        <p:nvSpPr>
          <p:cNvPr id="134" name="Shape 134"/>
          <p:cNvSpPr/>
          <p:nvPr/>
        </p:nvSpPr>
        <p:spPr>
          <a:xfrm>
            <a:off x="3194400" y="3312347"/>
            <a:ext cx="1152000" cy="976988"/>
          </a:xfrm>
          <a:prstGeom prst="rect">
            <a:avLst/>
          </a:prstGeom>
          <a:noFill/>
          <a:ln w="19050" cap="flat" cmpd="sng">
            <a:solidFill>
              <a:srgbClr val="3C78D8"/>
            </a:solidFill>
            <a:prstDash val="dash"/>
            <a:round/>
            <a:headEnd type="none" w="med" len="med"/>
            <a:tailEnd type="none" w="med" len="med"/>
          </a:ln>
        </p:spPr>
        <p:txBody>
          <a:bodyPr lIns="121900" tIns="121900" rIns="121900" bIns="121900" anchor="ctr" anchorCtr="0">
            <a:noAutofit/>
          </a:bodyPr>
          <a:lstStyle/>
          <a:p>
            <a:endParaRPr sz="2400"/>
          </a:p>
        </p:txBody>
      </p:sp>
      <p:sp>
        <p:nvSpPr>
          <p:cNvPr id="137" name="Shape 137"/>
          <p:cNvSpPr/>
          <p:nvPr/>
        </p:nvSpPr>
        <p:spPr>
          <a:xfrm>
            <a:off x="884367" y="3309549"/>
            <a:ext cx="2304000" cy="979786"/>
          </a:xfrm>
          <a:prstGeom prst="rect">
            <a:avLst/>
          </a:prstGeom>
          <a:noFill/>
          <a:ln w="19050" cap="flat" cmpd="sng">
            <a:solidFill>
              <a:srgbClr val="3C78D8"/>
            </a:solidFill>
            <a:prstDash val="dash"/>
            <a:round/>
            <a:headEnd type="none" w="med" len="med"/>
            <a:tailEnd type="none" w="med" len="med"/>
          </a:ln>
        </p:spPr>
        <p:txBody>
          <a:bodyPr lIns="121900" tIns="121900" rIns="121900" bIns="121900" anchor="ctr" anchorCtr="0">
            <a:noAutofit/>
          </a:bodyPr>
          <a:lstStyle/>
          <a:p>
            <a:endParaRPr sz="2400"/>
          </a:p>
        </p:txBody>
      </p:sp>
      <p:sp>
        <p:nvSpPr>
          <p:cNvPr id="138" name="Shape 138"/>
          <p:cNvSpPr/>
          <p:nvPr/>
        </p:nvSpPr>
        <p:spPr>
          <a:xfrm>
            <a:off x="884367" y="4654800"/>
            <a:ext cx="1152000" cy="939988"/>
          </a:xfrm>
          <a:prstGeom prst="rect">
            <a:avLst/>
          </a:prstGeom>
          <a:noFill/>
          <a:ln w="19050" cap="flat" cmpd="sng">
            <a:solidFill>
              <a:srgbClr val="3C78D8"/>
            </a:solidFill>
            <a:prstDash val="dash"/>
            <a:round/>
            <a:headEnd type="none" w="med" len="med"/>
            <a:tailEnd type="none" w="med" len="med"/>
          </a:ln>
        </p:spPr>
        <p:txBody>
          <a:bodyPr lIns="121900" tIns="121900" rIns="121900" bIns="121900" anchor="ctr" anchorCtr="0">
            <a:noAutofit/>
          </a:bodyPr>
          <a:lstStyle/>
          <a:p>
            <a:endParaRPr sz="2400"/>
          </a:p>
        </p:txBody>
      </p:sp>
      <p:sp>
        <p:nvSpPr>
          <p:cNvPr id="139" name="Shape 139"/>
          <p:cNvSpPr/>
          <p:nvPr/>
        </p:nvSpPr>
        <p:spPr>
          <a:xfrm>
            <a:off x="4330813" y="4654800"/>
            <a:ext cx="1152000" cy="939988"/>
          </a:xfrm>
          <a:prstGeom prst="rect">
            <a:avLst/>
          </a:prstGeom>
          <a:noFill/>
          <a:ln w="19050" cap="flat" cmpd="sng">
            <a:solidFill>
              <a:srgbClr val="3C78D8"/>
            </a:solidFill>
            <a:prstDash val="dash"/>
            <a:round/>
            <a:headEnd type="none" w="med" len="med"/>
            <a:tailEnd type="none" w="med" len="med"/>
          </a:ln>
        </p:spPr>
        <p:txBody>
          <a:bodyPr lIns="121900" tIns="121900" rIns="121900" bIns="121900" anchor="ctr" anchorCtr="0">
            <a:noAutofit/>
          </a:bodyPr>
          <a:lstStyle/>
          <a:p>
            <a:endParaRPr sz="2400"/>
          </a:p>
        </p:txBody>
      </p:sp>
      <p:sp>
        <p:nvSpPr>
          <p:cNvPr id="142" name="Shape 142"/>
          <p:cNvSpPr/>
          <p:nvPr/>
        </p:nvSpPr>
        <p:spPr>
          <a:xfrm>
            <a:off x="2031277" y="4654800"/>
            <a:ext cx="2304000" cy="938868"/>
          </a:xfrm>
          <a:prstGeom prst="rect">
            <a:avLst/>
          </a:prstGeom>
          <a:noFill/>
          <a:ln w="19050" cap="flat" cmpd="sng">
            <a:solidFill>
              <a:srgbClr val="3C78D8"/>
            </a:solidFill>
            <a:prstDash val="dash"/>
            <a:round/>
            <a:headEnd type="none" w="med" len="med"/>
            <a:tailEnd type="none" w="med" len="med"/>
          </a:ln>
        </p:spPr>
        <p:txBody>
          <a:bodyPr lIns="121900" tIns="121900" rIns="121900" bIns="121900" anchor="ctr" anchorCtr="0">
            <a:noAutofit/>
          </a:bodyPr>
          <a:lstStyle/>
          <a:p>
            <a:endParaRPr sz="2400"/>
          </a:p>
        </p:txBody>
      </p:sp>
      <p:sp>
        <p:nvSpPr>
          <p:cNvPr id="143" name="Shape 143"/>
          <p:cNvSpPr txBox="1"/>
          <p:nvPr/>
        </p:nvSpPr>
        <p:spPr>
          <a:xfrm>
            <a:off x="7338312" y="3294801"/>
            <a:ext cx="2926579" cy="801718"/>
          </a:xfrm>
          <a:prstGeom prst="rect">
            <a:avLst/>
          </a:prstGeom>
          <a:noFill/>
          <a:ln>
            <a:noFill/>
          </a:ln>
        </p:spPr>
        <p:txBody>
          <a:bodyPr lIns="121900" tIns="121900" rIns="121900" bIns="121900" anchor="t" anchorCtr="0">
            <a:noAutofit/>
          </a:bodyPr>
          <a:lstStyle/>
          <a:p>
            <a:r>
              <a:rPr lang="en-CA" sz="2400" b="1" dirty="0"/>
              <a:t>Imperfection</a:t>
            </a:r>
          </a:p>
          <a:p>
            <a:r>
              <a:rPr lang="en" sz="2400" dirty="0"/>
              <a:t>Perfect → Imperfect</a:t>
            </a:r>
          </a:p>
        </p:txBody>
      </p:sp>
      <p:sp>
        <p:nvSpPr>
          <p:cNvPr id="144" name="Shape 144"/>
          <p:cNvSpPr txBox="1"/>
          <p:nvPr/>
        </p:nvSpPr>
        <p:spPr>
          <a:xfrm>
            <a:off x="7338312" y="4779561"/>
            <a:ext cx="1679700" cy="524800"/>
          </a:xfrm>
          <a:prstGeom prst="rect">
            <a:avLst/>
          </a:prstGeom>
          <a:noFill/>
          <a:ln>
            <a:noFill/>
          </a:ln>
        </p:spPr>
        <p:txBody>
          <a:bodyPr lIns="121900" tIns="121900" rIns="121900" bIns="121900" anchor="t" anchorCtr="0">
            <a:noAutofit/>
          </a:bodyPr>
          <a:lstStyle/>
          <a:p>
            <a:r>
              <a:rPr lang="en" sz="2400" b="1" dirty="0"/>
              <a:t>Alteration</a:t>
            </a:r>
          </a:p>
        </p:txBody>
      </p:sp>
      <p:pic>
        <p:nvPicPr>
          <p:cNvPr id="28" name="Picture 27"/>
          <p:cNvPicPr>
            <a:picLocks noChangeAspect="1"/>
          </p:cNvPicPr>
          <p:nvPr/>
        </p:nvPicPr>
        <p:blipFill rotWithShape="1">
          <a:blip r:embed="rId7">
            <a:extLst>
              <a:ext uri="{28A0092B-C50C-407E-A947-70E740481C1C}">
                <a14:useLocalDpi xmlns:a14="http://schemas.microsoft.com/office/drawing/2010/main" val="0"/>
              </a:ext>
            </a:extLst>
          </a:blip>
          <a:srcRect l="42441" t="-8950"/>
          <a:stretch/>
        </p:blipFill>
        <p:spPr>
          <a:xfrm>
            <a:off x="3288210" y="5589327"/>
            <a:ext cx="880096" cy="342432"/>
          </a:xfrm>
          <a:prstGeom prst="rect">
            <a:avLst/>
          </a:prstGeom>
        </p:spPr>
      </p:pic>
      <p:sp>
        <p:nvSpPr>
          <p:cNvPr id="30" name="Rounded Rectangle 29"/>
          <p:cNvSpPr/>
          <p:nvPr/>
        </p:nvSpPr>
        <p:spPr>
          <a:xfrm>
            <a:off x="6961935" y="3097620"/>
            <a:ext cx="3456229" cy="2344259"/>
          </a:xfrm>
          <a:prstGeom prst="roundRect">
            <a:avLst/>
          </a:prstGeom>
          <a:no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7451283" y="2240389"/>
            <a:ext cx="2477532" cy="1015663"/>
          </a:xfrm>
          <a:prstGeom prst="rect">
            <a:avLst/>
          </a:prstGeom>
          <a:solidFill>
            <a:schemeClr val="accent6"/>
          </a:solidFill>
          <a:ln w="38100">
            <a:solidFill>
              <a:schemeClr val="accent6">
                <a:lumMod val="50000"/>
              </a:schemeClr>
            </a:solidFill>
          </a:ln>
        </p:spPr>
        <p:txBody>
          <a:bodyPr wrap="square" rtlCol="0">
            <a:spAutoFit/>
          </a:bodyPr>
          <a:lstStyle/>
          <a:p>
            <a:pPr algn="ctr"/>
            <a:r>
              <a:rPr lang="en-US" sz="2000" i="1" dirty="0">
                <a:solidFill>
                  <a:schemeClr val="bg1"/>
                </a:solidFill>
              </a:rPr>
              <a:t>Principles of</a:t>
            </a:r>
          </a:p>
          <a:p>
            <a:pPr algn="ctr"/>
            <a:r>
              <a:rPr lang="en-US" sz="2000" i="1" dirty="0">
                <a:solidFill>
                  <a:schemeClr val="bg1"/>
                </a:solidFill>
              </a:rPr>
              <a:t>Imperfection</a:t>
            </a:r>
          </a:p>
          <a:p>
            <a:pPr algn="ctr"/>
            <a:r>
              <a:rPr lang="en-US" sz="2000" i="1" dirty="0">
                <a:solidFill>
                  <a:schemeClr val="bg1"/>
                </a:solidFill>
              </a:rPr>
              <a:t>and Alteration</a:t>
            </a:r>
          </a:p>
        </p:txBody>
      </p:sp>
      <p:sp>
        <p:nvSpPr>
          <p:cNvPr id="27" name="Shape 132">
            <a:extLst>
              <a:ext uri="{FF2B5EF4-FFF2-40B4-BE49-F238E27FC236}">
                <a16:creationId xmlns:a16="http://schemas.microsoft.com/office/drawing/2014/main" xmlns="" id="{7097F486-1711-364F-8498-47842416B57B}"/>
              </a:ext>
            </a:extLst>
          </p:cNvPr>
          <p:cNvSpPr/>
          <p:nvPr/>
        </p:nvSpPr>
        <p:spPr>
          <a:xfrm>
            <a:off x="3199435" y="2082072"/>
            <a:ext cx="1152000" cy="955117"/>
          </a:xfrm>
          <a:prstGeom prst="rect">
            <a:avLst/>
          </a:prstGeom>
          <a:noFill/>
          <a:ln w="19050" cap="flat" cmpd="sng">
            <a:solidFill>
              <a:srgbClr val="3C78D8"/>
            </a:solidFill>
            <a:prstDash val="dash"/>
            <a:round/>
            <a:headEnd type="none" w="med" len="med"/>
            <a:tailEnd type="none" w="med" len="med"/>
          </a:ln>
        </p:spPr>
        <p:txBody>
          <a:bodyPr lIns="121900" tIns="121900" rIns="121900" bIns="121900" anchor="ctr" anchorCtr="0">
            <a:noAutofit/>
          </a:bodyPr>
          <a:lstStyle/>
          <a:p>
            <a:endParaRPr sz="2400"/>
          </a:p>
        </p:txBody>
      </p:sp>
      <p:pic>
        <p:nvPicPr>
          <p:cNvPr id="3" name="Picture 2">
            <a:extLst>
              <a:ext uri="{FF2B5EF4-FFF2-40B4-BE49-F238E27FC236}">
                <a16:creationId xmlns:a16="http://schemas.microsoft.com/office/drawing/2014/main" xmlns="" id="{0A8F8893-D5EC-234F-97D1-04B7E089F2CA}"/>
              </a:ext>
            </a:extLst>
          </p:cNvPr>
          <p:cNvPicPr>
            <a:picLocks noChangeAspect="1"/>
          </p:cNvPicPr>
          <p:nvPr/>
        </p:nvPicPr>
        <p:blipFill>
          <a:blip r:embed="rId4"/>
          <a:stretch>
            <a:fillRect/>
          </a:stretch>
        </p:blipFill>
        <p:spPr>
          <a:xfrm>
            <a:off x="1056243" y="2726849"/>
            <a:ext cx="795812" cy="301860"/>
          </a:xfrm>
          <a:prstGeom prst="rect">
            <a:avLst/>
          </a:prstGeom>
        </p:spPr>
      </p:pic>
      <p:pic>
        <p:nvPicPr>
          <p:cNvPr id="35" name="Picture 34">
            <a:extLst>
              <a:ext uri="{FF2B5EF4-FFF2-40B4-BE49-F238E27FC236}">
                <a16:creationId xmlns:a16="http://schemas.microsoft.com/office/drawing/2014/main" xmlns="" id="{32749713-695E-C04A-B242-8A86561DC03E}"/>
              </a:ext>
            </a:extLst>
          </p:cNvPr>
          <p:cNvPicPr>
            <a:picLocks noChangeAspect="1"/>
          </p:cNvPicPr>
          <p:nvPr/>
        </p:nvPicPr>
        <p:blipFill>
          <a:blip r:embed="rId4"/>
          <a:stretch>
            <a:fillRect/>
          </a:stretch>
        </p:blipFill>
        <p:spPr>
          <a:xfrm>
            <a:off x="2215579" y="2725200"/>
            <a:ext cx="795812" cy="301860"/>
          </a:xfrm>
          <a:prstGeom prst="rect">
            <a:avLst/>
          </a:prstGeom>
        </p:spPr>
      </p:pic>
      <p:pic>
        <p:nvPicPr>
          <p:cNvPr id="36" name="Picture 35">
            <a:extLst>
              <a:ext uri="{FF2B5EF4-FFF2-40B4-BE49-F238E27FC236}">
                <a16:creationId xmlns:a16="http://schemas.microsoft.com/office/drawing/2014/main" xmlns="" id="{5B2BDC24-EC37-404A-90F5-B67CF609C8CC}"/>
              </a:ext>
            </a:extLst>
          </p:cNvPr>
          <p:cNvPicPr>
            <a:picLocks noChangeAspect="1"/>
          </p:cNvPicPr>
          <p:nvPr/>
        </p:nvPicPr>
        <p:blipFill>
          <a:blip r:embed="rId4"/>
          <a:stretch>
            <a:fillRect/>
          </a:stretch>
        </p:blipFill>
        <p:spPr>
          <a:xfrm>
            <a:off x="3384685" y="2725200"/>
            <a:ext cx="795812" cy="301860"/>
          </a:xfrm>
          <a:prstGeom prst="rect">
            <a:avLst/>
          </a:prstGeom>
        </p:spPr>
      </p:pic>
      <p:pic>
        <p:nvPicPr>
          <p:cNvPr id="37" name="Picture 36">
            <a:extLst>
              <a:ext uri="{FF2B5EF4-FFF2-40B4-BE49-F238E27FC236}">
                <a16:creationId xmlns:a16="http://schemas.microsoft.com/office/drawing/2014/main" xmlns="" id="{DBAAC046-DC47-B143-8A0F-D62EA31CC08E}"/>
              </a:ext>
            </a:extLst>
          </p:cNvPr>
          <p:cNvPicPr>
            <a:picLocks noChangeAspect="1"/>
          </p:cNvPicPr>
          <p:nvPr/>
        </p:nvPicPr>
        <p:blipFill>
          <a:blip r:embed="rId4"/>
          <a:stretch>
            <a:fillRect/>
          </a:stretch>
        </p:blipFill>
        <p:spPr>
          <a:xfrm>
            <a:off x="3372494" y="3976112"/>
            <a:ext cx="795812" cy="301860"/>
          </a:xfrm>
          <a:prstGeom prst="rect">
            <a:avLst/>
          </a:prstGeom>
        </p:spPr>
      </p:pic>
      <p:pic>
        <p:nvPicPr>
          <p:cNvPr id="38" name="Picture 37">
            <a:extLst>
              <a:ext uri="{FF2B5EF4-FFF2-40B4-BE49-F238E27FC236}">
                <a16:creationId xmlns:a16="http://schemas.microsoft.com/office/drawing/2014/main" xmlns="" id="{2CC58FA4-2F97-024A-B21F-63014856E8B9}"/>
              </a:ext>
            </a:extLst>
          </p:cNvPr>
          <p:cNvPicPr>
            <a:picLocks noChangeAspect="1"/>
          </p:cNvPicPr>
          <p:nvPr/>
        </p:nvPicPr>
        <p:blipFill>
          <a:blip r:embed="rId4"/>
          <a:stretch>
            <a:fillRect/>
          </a:stretch>
        </p:blipFill>
        <p:spPr>
          <a:xfrm>
            <a:off x="4508907" y="5277600"/>
            <a:ext cx="795812" cy="301860"/>
          </a:xfrm>
          <a:prstGeom prst="rect">
            <a:avLst/>
          </a:prstGeom>
        </p:spPr>
      </p:pic>
      <p:pic>
        <p:nvPicPr>
          <p:cNvPr id="39" name="Picture 38">
            <a:extLst>
              <a:ext uri="{FF2B5EF4-FFF2-40B4-BE49-F238E27FC236}">
                <a16:creationId xmlns:a16="http://schemas.microsoft.com/office/drawing/2014/main" xmlns="" id="{1796ECA6-B529-9840-AABA-599233227214}"/>
              </a:ext>
            </a:extLst>
          </p:cNvPr>
          <p:cNvPicPr>
            <a:picLocks noChangeAspect="1"/>
          </p:cNvPicPr>
          <p:nvPr/>
        </p:nvPicPr>
        <p:blipFill>
          <a:blip r:embed="rId4"/>
          <a:stretch>
            <a:fillRect/>
          </a:stretch>
        </p:blipFill>
        <p:spPr>
          <a:xfrm>
            <a:off x="1055531" y="5277600"/>
            <a:ext cx="795812" cy="301860"/>
          </a:xfrm>
          <a:prstGeom prst="rect">
            <a:avLst/>
          </a:prstGeom>
        </p:spPr>
      </p:pic>
      <p:pic>
        <p:nvPicPr>
          <p:cNvPr id="5" name="Picture 4">
            <a:extLst>
              <a:ext uri="{FF2B5EF4-FFF2-40B4-BE49-F238E27FC236}">
                <a16:creationId xmlns:a16="http://schemas.microsoft.com/office/drawing/2014/main" xmlns="" id="{EA45B74C-4905-6743-859E-8BBADD0BB5AE}"/>
              </a:ext>
            </a:extLst>
          </p:cNvPr>
          <p:cNvPicPr>
            <a:picLocks noChangeAspect="1"/>
          </p:cNvPicPr>
          <p:nvPr/>
        </p:nvPicPr>
        <p:blipFill>
          <a:blip r:embed="rId8"/>
          <a:stretch>
            <a:fillRect/>
          </a:stretch>
        </p:blipFill>
        <p:spPr>
          <a:xfrm>
            <a:off x="1054819" y="3974400"/>
            <a:ext cx="797236" cy="302400"/>
          </a:xfrm>
          <a:prstGeom prst="rect">
            <a:avLst/>
          </a:prstGeom>
        </p:spPr>
      </p:pic>
      <p:cxnSp>
        <p:nvCxnSpPr>
          <p:cNvPr id="136" name="Shape 136"/>
          <p:cNvCxnSpPr/>
          <p:nvPr/>
        </p:nvCxnSpPr>
        <p:spPr>
          <a:xfrm flipH="1">
            <a:off x="1585472" y="3971871"/>
            <a:ext cx="269600" cy="320400"/>
          </a:xfrm>
          <a:prstGeom prst="straightConnector1">
            <a:avLst/>
          </a:prstGeom>
          <a:noFill/>
          <a:ln w="19050" cap="flat" cmpd="sng">
            <a:solidFill>
              <a:srgbClr val="FF0000"/>
            </a:solidFill>
            <a:prstDash val="solid"/>
            <a:round/>
            <a:headEnd type="none" w="lg" len="lg"/>
            <a:tailEnd type="none" w="lg" len="lg"/>
          </a:ln>
        </p:spPr>
      </p:cxnSp>
      <p:sp>
        <p:nvSpPr>
          <p:cNvPr id="2" name="Rectangle 1">
            <a:extLst>
              <a:ext uri="{FF2B5EF4-FFF2-40B4-BE49-F238E27FC236}">
                <a16:creationId xmlns:a16="http://schemas.microsoft.com/office/drawing/2014/main" xmlns="" id="{C56A6523-6B37-C948-B1B5-E4B9944E188B}"/>
              </a:ext>
            </a:extLst>
          </p:cNvPr>
          <p:cNvSpPr/>
          <p:nvPr/>
        </p:nvSpPr>
        <p:spPr>
          <a:xfrm>
            <a:off x="6585692" y="5480628"/>
            <a:ext cx="4208716" cy="769441"/>
          </a:xfrm>
          <a:prstGeom prst="rect">
            <a:avLst/>
          </a:prstGeom>
        </p:spPr>
        <p:txBody>
          <a:bodyPr wrap="none">
            <a:spAutoFit/>
          </a:bodyPr>
          <a:lstStyle/>
          <a:p>
            <a:pPr algn="ctr"/>
            <a:r>
              <a:rPr lang="en-CA" sz="2200" b="1" dirty="0">
                <a:solidFill>
                  <a:schemeClr val="accent6">
                    <a:lumMod val="75000"/>
                  </a:schemeClr>
                </a:solidFill>
              </a:rPr>
              <a:t>Franco of Cologne</a:t>
            </a:r>
          </a:p>
          <a:p>
            <a:pPr algn="ctr"/>
            <a:r>
              <a:rPr lang="en-CA" sz="2200" i="1" dirty="0">
                <a:solidFill>
                  <a:schemeClr val="accent6">
                    <a:lumMod val="75000"/>
                  </a:schemeClr>
                </a:solidFill>
              </a:rPr>
              <a:t>Ars Cantus </a:t>
            </a:r>
            <a:r>
              <a:rPr lang="en-CA" sz="2200" i="1" dirty="0" err="1">
                <a:solidFill>
                  <a:schemeClr val="accent6">
                    <a:lumMod val="75000"/>
                  </a:schemeClr>
                </a:solidFill>
              </a:rPr>
              <a:t>Mensurabilis</a:t>
            </a:r>
            <a:r>
              <a:rPr lang="en-CA" sz="2200" i="1" dirty="0">
                <a:solidFill>
                  <a:schemeClr val="accent6">
                    <a:lumMod val="75000"/>
                  </a:schemeClr>
                </a:solidFill>
              </a:rPr>
              <a:t> </a:t>
            </a:r>
            <a:r>
              <a:rPr lang="en-CA" sz="2200" dirty="0">
                <a:solidFill>
                  <a:schemeClr val="accent6">
                    <a:lumMod val="75000"/>
                  </a:schemeClr>
                </a:solidFill>
              </a:rPr>
              <a:t>(ca. 1280)</a:t>
            </a:r>
            <a:endParaRPr lang="en-US" sz="2200" i="1" dirty="0">
              <a:solidFill>
                <a:schemeClr val="accent6">
                  <a:lumMod val="75000"/>
                </a:schemeClr>
              </a:solidFill>
            </a:endParaRPr>
          </a:p>
        </p:txBody>
      </p:sp>
      <p:pic>
        <p:nvPicPr>
          <p:cNvPr id="32" name="Picture 31">
            <a:extLst>
              <a:ext uri="{FF2B5EF4-FFF2-40B4-BE49-F238E27FC236}">
                <a16:creationId xmlns:a16="http://schemas.microsoft.com/office/drawing/2014/main" xmlns="" id="{ADC8ED5B-8D85-6340-AE00-F03226745841}"/>
              </a:ext>
            </a:extLst>
          </p:cNvPr>
          <p:cNvPicPr>
            <a:picLocks noChangeAspect="1"/>
          </p:cNvPicPr>
          <p:nvPr/>
        </p:nvPicPr>
        <p:blipFill rotWithShape="1">
          <a:blip r:embed="rId4"/>
          <a:srcRect r="34075" b="-179"/>
          <a:stretch/>
        </p:blipFill>
        <p:spPr>
          <a:xfrm>
            <a:off x="1054800" y="3974400"/>
            <a:ext cx="524639" cy="302400"/>
          </a:xfrm>
          <a:prstGeom prst="rect">
            <a:avLst/>
          </a:prstGeom>
        </p:spPr>
      </p:pic>
      <p:pic>
        <p:nvPicPr>
          <p:cNvPr id="33" name="Picture 32">
            <a:extLst>
              <a:ext uri="{FF2B5EF4-FFF2-40B4-BE49-F238E27FC236}">
                <a16:creationId xmlns:a16="http://schemas.microsoft.com/office/drawing/2014/main" xmlns="" id="{D35851B7-95E8-4549-BDC5-28BC70C08D0A}"/>
              </a:ext>
            </a:extLst>
          </p:cNvPr>
          <p:cNvPicPr>
            <a:picLocks noChangeAspect="1"/>
          </p:cNvPicPr>
          <p:nvPr/>
        </p:nvPicPr>
        <p:blipFill rotWithShape="1">
          <a:blip r:embed="rId4"/>
          <a:srcRect r="72231" b="-179"/>
          <a:stretch/>
        </p:blipFill>
        <p:spPr>
          <a:xfrm>
            <a:off x="2507345" y="3974400"/>
            <a:ext cx="220984" cy="302400"/>
          </a:xfrm>
          <a:prstGeom prst="rect">
            <a:avLst/>
          </a:prstGeom>
        </p:spPr>
      </p:pic>
    </p:spTree>
    <p:extLst>
      <p:ext uri="{BB962C8B-B14F-4D97-AF65-F5344CB8AC3E}">
        <p14:creationId xmlns:p14="http://schemas.microsoft.com/office/powerpoint/2010/main" val="1042282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500"/>
                                        <p:tgtEl>
                                          <p:spTgt spid="133"/>
                                        </p:tgtEl>
                                      </p:cBhvr>
                                    </p:animEffect>
                                    <p:set>
                                      <p:cBhvr>
                                        <p:cTn id="43" dur="1" fill="hold">
                                          <p:stCondLst>
                                            <p:cond delay="500"/>
                                          </p:stCondLst>
                                        </p:cTn>
                                        <p:tgtEl>
                                          <p:spTgt spid="133"/>
                                        </p:tgtEl>
                                        <p:attrNameLst>
                                          <p:attrName>style.visibility</p:attrName>
                                        </p:attrNameLst>
                                      </p:cBhvr>
                                      <p:to>
                                        <p:strVal val="hidden"/>
                                      </p:to>
                                    </p:set>
                                  </p:childTnLst>
                                </p:cTn>
                              </p:par>
                              <p:par>
                                <p:cTn id="44" presetID="10" presetClass="entr" presetSubtype="0" fill="hold" nodeType="withEffect">
                                  <p:stCondLst>
                                    <p:cond delay="0"/>
                                  </p:stCondLst>
                                  <p:childTnLst>
                                    <p:set>
                                      <p:cBhvr>
                                        <p:cTn id="45" dur="1" fill="hold">
                                          <p:stCondLst>
                                            <p:cond delay="0"/>
                                          </p:stCondLst>
                                        </p:cTn>
                                        <p:tgtEl>
                                          <p:spTgt spid="137"/>
                                        </p:tgtEl>
                                        <p:attrNameLst>
                                          <p:attrName>style.visibility</p:attrName>
                                        </p:attrNameLst>
                                      </p:cBhvr>
                                      <p:to>
                                        <p:strVal val="visible"/>
                                      </p:to>
                                    </p:set>
                                    <p:animEffect transition="in" filter="fade">
                                      <p:cBhvr>
                                        <p:cTn id="46" dur="500"/>
                                        <p:tgtEl>
                                          <p:spTgt spid="137"/>
                                        </p:tgtEl>
                                      </p:cBhvr>
                                    </p:animEffect>
                                  </p:childTnLst>
                                </p:cTn>
                              </p:par>
                              <p:par>
                                <p:cTn id="47" presetID="9" presetClass="exit" presetSubtype="0" fill="hold" nodeType="withEffect">
                                  <p:stCondLst>
                                    <p:cond delay="0"/>
                                  </p:stCondLst>
                                  <p:childTnLst>
                                    <p:animEffect transition="out" filter="dissolve">
                                      <p:cBhvr>
                                        <p:cTn id="48" dur="1000"/>
                                        <p:tgtEl>
                                          <p:spTgt spid="136"/>
                                        </p:tgtEl>
                                      </p:cBhvr>
                                    </p:animEffect>
                                    <p:set>
                                      <p:cBhvr>
                                        <p:cTn id="49" dur="1" fill="hold">
                                          <p:stCondLst>
                                            <p:cond delay="999"/>
                                          </p:stCondLst>
                                        </p:cTn>
                                        <p:tgtEl>
                                          <p:spTgt spid="136"/>
                                        </p:tgtEl>
                                        <p:attrNameLst>
                                          <p:attrName>style.visibility</p:attrName>
                                        </p:attrNameLst>
                                      </p:cBhvr>
                                      <p:to>
                                        <p:strVal val="hidden"/>
                                      </p:to>
                                    </p:set>
                                  </p:childTnLst>
                                </p:cTn>
                              </p:par>
                              <p:par>
                                <p:cTn id="50" presetID="9" presetClass="exit" presetSubtype="0" fill="hold" nodeType="withEffect">
                                  <p:stCondLst>
                                    <p:cond delay="0"/>
                                  </p:stCondLst>
                                  <p:childTnLst>
                                    <p:animEffect transition="out" filter="dissolve">
                                      <p:cBhvr>
                                        <p:cTn id="51" dur="1000"/>
                                        <p:tgtEl>
                                          <p:spTgt spid="5"/>
                                        </p:tgtEl>
                                      </p:cBhvr>
                                    </p:animEffect>
                                    <p:set>
                                      <p:cBhvr>
                                        <p:cTn id="52" dur="1" fill="hold">
                                          <p:stCondLst>
                                            <p:cond delay="999"/>
                                          </p:stCondLst>
                                        </p:cTn>
                                        <p:tgtEl>
                                          <p:spTgt spid="5"/>
                                        </p:tgtEl>
                                        <p:attrNameLst>
                                          <p:attrName>style.visibility</p:attrName>
                                        </p:attrNameLst>
                                      </p:cBhvr>
                                      <p:to>
                                        <p:strVal val="hidden"/>
                                      </p:to>
                                    </p:set>
                                  </p:childTnLst>
                                </p:cTn>
                              </p:par>
                              <p:par>
                                <p:cTn id="53" presetID="9" presetClass="entr" presetSubtype="0" fill="hold"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dissolve">
                                      <p:cBhvr>
                                        <p:cTn id="55" dur="1000"/>
                                        <p:tgtEl>
                                          <p:spTgt spid="32"/>
                                        </p:tgtEl>
                                      </p:cBhvr>
                                    </p:animEffect>
                                  </p:childTnLst>
                                </p:cTn>
                              </p:par>
                              <p:par>
                                <p:cTn id="56" presetID="9" presetClass="entr" presetSubtype="0" fill="hold"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dissolve">
                                      <p:cBhvr>
                                        <p:cTn id="58" dur="1000"/>
                                        <p:tgtEl>
                                          <p:spTgt spid="33"/>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4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4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3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3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140"/>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28"/>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142"/>
                                        </p:tgtEl>
                                        <p:attrNameLst>
                                          <p:attrName>style.visibility</p:attrName>
                                        </p:attrNameLst>
                                      </p:cBhvr>
                                      <p:to>
                                        <p:strVal val="visible"/>
                                      </p:to>
                                    </p:set>
                                    <p:animEffect transition="in" filter="fade">
                                      <p:cBhvr>
                                        <p:cTn id="93" dur="500"/>
                                        <p:tgtEl>
                                          <p:spTgt spid="142"/>
                                        </p:tgtEl>
                                      </p:cBhvr>
                                    </p:animEffect>
                                  </p:childTnLst>
                                </p:cTn>
                              </p:par>
                              <p:par>
                                <p:cTn id="94" presetID="9" presetClass="exit" presetSubtype="0" fill="hold" nodeType="withEffect">
                                  <p:stCondLst>
                                    <p:cond delay="0"/>
                                  </p:stCondLst>
                                  <p:childTnLst>
                                    <p:animEffect transition="out" filter="dissolve">
                                      <p:cBhvr>
                                        <p:cTn id="95" dur="1000"/>
                                        <p:tgtEl>
                                          <p:spTgt spid="28"/>
                                        </p:tgtEl>
                                      </p:cBhvr>
                                    </p:animEffect>
                                    <p:set>
                                      <p:cBhvr>
                                        <p:cTn id="96" dur="1" fill="hold">
                                          <p:stCondLst>
                                            <p:cond delay="999"/>
                                          </p:stCondLst>
                                        </p:cTn>
                                        <p:tgtEl>
                                          <p:spTgt spid="28"/>
                                        </p:tgtEl>
                                        <p:attrNameLst>
                                          <p:attrName>style.visibility</p:attrName>
                                        </p:attrNameLst>
                                      </p:cBhvr>
                                      <p:to>
                                        <p:strVal val="hidden"/>
                                      </p:to>
                                    </p:set>
                                  </p:childTnLst>
                                </p:cTn>
                              </p:par>
                              <p:par>
                                <p:cTn id="97" presetID="9" presetClass="exit" presetSubtype="0" fill="hold" grpId="1" nodeType="withEffect">
                                  <p:stCondLst>
                                    <p:cond delay="0"/>
                                  </p:stCondLst>
                                  <p:childTnLst>
                                    <p:animEffect transition="out" filter="dissolve">
                                      <p:cBhvr>
                                        <p:cTn id="98" dur="1000"/>
                                        <p:tgtEl>
                                          <p:spTgt spid="140"/>
                                        </p:tgtEl>
                                      </p:cBhvr>
                                    </p:animEffect>
                                    <p:set>
                                      <p:cBhvr>
                                        <p:cTn id="99" dur="1" fill="hold">
                                          <p:stCondLst>
                                            <p:cond delay="999"/>
                                          </p:stCondLst>
                                        </p:cTn>
                                        <p:tgtEl>
                                          <p:spTgt spid="140"/>
                                        </p:tgtEl>
                                        <p:attrNameLst>
                                          <p:attrName>style.visibility</p:attrName>
                                        </p:attrNameLst>
                                      </p:cBhvr>
                                      <p:to>
                                        <p:strVal val="hidden"/>
                                      </p:to>
                                    </p:set>
                                  </p:childTnLst>
                                </p:cTn>
                              </p:par>
                              <p:par>
                                <p:cTn id="100" presetID="9" presetClass="entr" presetSubtype="0" fill="hold" nodeType="withEffect">
                                  <p:stCondLst>
                                    <p:cond delay="0"/>
                                  </p:stCondLst>
                                  <p:childTnLst>
                                    <p:set>
                                      <p:cBhvr>
                                        <p:cTn id="101" dur="1" fill="hold">
                                          <p:stCondLst>
                                            <p:cond delay="0"/>
                                          </p:stCondLst>
                                        </p:cTn>
                                        <p:tgtEl>
                                          <p:spTgt spid="41"/>
                                        </p:tgtEl>
                                        <p:attrNameLst>
                                          <p:attrName>style.visibility</p:attrName>
                                        </p:attrNameLst>
                                      </p:cBhvr>
                                      <p:to>
                                        <p:strVal val="visible"/>
                                      </p:to>
                                    </p:set>
                                    <p:animEffect transition="in" filter="dissolve">
                                      <p:cBhvr>
                                        <p:cTn id="102" dur="500"/>
                                        <p:tgtEl>
                                          <p:spTgt spid="41"/>
                                        </p:tgtEl>
                                      </p:cBhvr>
                                    </p:animEffect>
                                  </p:childTnLst>
                                </p:cTn>
                              </p:par>
                              <p:par>
                                <p:cTn id="103" presetID="9" presetClass="entr" presetSubtype="0" fill="hold" nodeType="withEffect">
                                  <p:stCondLst>
                                    <p:cond delay="0"/>
                                  </p:stCondLst>
                                  <p:childTnLst>
                                    <p:set>
                                      <p:cBhvr>
                                        <p:cTn id="104" dur="1" fill="hold">
                                          <p:stCondLst>
                                            <p:cond delay="0"/>
                                          </p:stCondLst>
                                        </p:cTn>
                                        <p:tgtEl>
                                          <p:spTgt spid="40"/>
                                        </p:tgtEl>
                                        <p:attrNameLst>
                                          <p:attrName>style.visibility</p:attrName>
                                        </p:attrNameLst>
                                      </p:cBhvr>
                                      <p:to>
                                        <p:strVal val="visible"/>
                                      </p:to>
                                    </p:set>
                                    <p:animEffect transition="in" filter="dissolve">
                                      <p:cBhvr>
                                        <p:cTn id="105" dur="500"/>
                                        <p:tgtEl>
                                          <p:spTgt spid="40"/>
                                        </p:tgtEl>
                                      </p:cBhvr>
                                    </p:animEffec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30"/>
                                        </p:tgtEl>
                                        <p:attrNameLst>
                                          <p:attrName>style.visibility</p:attrName>
                                        </p:attrNameLst>
                                      </p:cBhvr>
                                      <p:to>
                                        <p:strVal val="visible"/>
                                      </p:to>
                                    </p:set>
                                  </p:childTnLst>
                                </p:cTn>
                              </p:par>
                            </p:childTnLst>
                          </p:cTn>
                        </p:par>
                      </p:childTnLst>
                    </p:cTn>
                  </p:par>
                  <p:par>
                    <p:cTn id="110" fill="hold">
                      <p:stCondLst>
                        <p:cond delay="indefinite"/>
                      </p:stCondLst>
                      <p:childTnLst>
                        <p:par>
                          <p:cTn id="111" fill="hold">
                            <p:stCondLst>
                              <p:cond delay="0"/>
                            </p:stCondLst>
                            <p:childTnLst>
                              <p:par>
                                <p:cTn id="112" presetID="1" presetClass="entr" presetSubtype="0" fill="hold" grpId="0" nodeType="clickEffect">
                                  <p:stCondLst>
                                    <p:cond delay="0"/>
                                  </p:stCondLst>
                                  <p:childTnLst>
                                    <p:set>
                                      <p:cBhvr>
                                        <p:cTn id="113" dur="1" fill="hold">
                                          <p:stCondLst>
                                            <p:cond delay="0"/>
                                          </p:stCondLst>
                                        </p:cTn>
                                        <p:tgtEl>
                                          <p:spTgt spid="31"/>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p:bldP spid="140" grpId="1"/>
      <p:bldP spid="131" grpId="0" animBg="1"/>
      <p:bldP spid="132" grpId="0" animBg="1"/>
      <p:bldP spid="133" grpId="0" animBg="1"/>
      <p:bldP spid="134" grpId="0" animBg="1"/>
      <p:bldP spid="138" grpId="0" animBg="1"/>
      <p:bldP spid="139" grpId="0" animBg="1"/>
      <p:bldP spid="143" grpId="0"/>
      <p:bldP spid="144" grpId="0"/>
      <p:bldP spid="30" grpId="0" animBg="1"/>
      <p:bldP spid="31" grpId="0" animBg="1"/>
      <p:bldP spid="27" grpId="0" animBg="1"/>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4023</TotalTime>
  <Words>2710</Words>
  <Application>Microsoft Macintosh PowerPoint</Application>
  <PresentationFormat>Widescreen</PresentationFormat>
  <Paragraphs>614</Paragraphs>
  <Slides>49</Slides>
  <Notes>30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Calibri</vt:lpstr>
      <vt:lpstr>Calibri Light</vt:lpstr>
      <vt:lpstr>Wingdings</vt:lpstr>
      <vt:lpstr>Arial</vt:lpstr>
      <vt:lpstr>Office Theme</vt:lpstr>
      <vt:lpstr>Automatic Scoring up of Parts in Mensural Notation</vt:lpstr>
      <vt:lpstr>PowerPoint Presentation</vt:lpstr>
      <vt:lpstr>Scoring up</vt:lpstr>
      <vt:lpstr>PowerPoint Presentation</vt:lpstr>
      <vt:lpstr>Mensural Notation 101</vt:lpstr>
      <vt:lpstr>PowerPoint Presentation</vt:lpstr>
      <vt:lpstr>Mensural Notation</vt:lpstr>
      <vt:lpstr>In perfect mensurations, the duration of the individual note symbols is not absolute, but rather depends on context</vt:lpstr>
      <vt:lpstr>Examples of Context Changing the Note’s Duration</vt:lpstr>
      <vt:lpstr>The Scoring-up Tool </vt:lpstr>
      <vt:lpstr>Algorithm</vt:lpstr>
      <vt:lpstr>Example: (sequence bounded by breves) </vt:lpstr>
      <vt:lpstr>PowerPoint Presentation</vt:lpstr>
      <vt:lpstr>PowerPoint Presentation</vt:lpstr>
      <vt:lpstr>Example: (sequence bounded by breves) </vt:lpstr>
      <vt:lpstr>Example: (sequence bounded by breves) </vt:lpstr>
      <vt:lpstr>Example: (sequence bounded by breves) </vt:lpstr>
      <vt:lpstr>Scoring-up Tool</vt:lpstr>
      <vt:lpstr>Scoring-up Tool</vt:lpstr>
      <vt:lpstr>PowerPoint Presentation</vt:lpstr>
      <vt:lpstr>Data used for the Experiment</vt:lpstr>
      <vt:lpstr>Results</vt:lpstr>
      <vt:lpstr>Example: Three Separate Parts</vt:lpstr>
      <vt:lpstr>In Quasi-Score Format – Without Scoring-up Tool (notes are not aligned)</vt:lpstr>
      <vt:lpstr>In Score Format – With Scoring-up Tool (modification values encoded)</vt:lpstr>
      <vt:lpstr>Conclusions</vt:lpstr>
      <vt:lpstr>PowerPoint Presentation</vt:lpstr>
      <vt:lpstr>PowerPoint Presentation</vt:lpstr>
      <vt:lpstr>PowerPoint Presentation</vt:lpstr>
      <vt:lpstr>Thank you!  martha.thomaeelias@mail.mcgill.ca  https://github.com/elvis-project/scoring-up</vt:lpstr>
      <vt:lpstr>Sources of Error</vt:lpstr>
      <vt:lpstr>Absence of a dot of division</vt:lpstr>
      <vt:lpstr>PowerPoint Presentation</vt:lpstr>
      <vt:lpstr>PowerPoint Presentation</vt:lpstr>
      <vt:lpstr>PowerPoint Presentation</vt:lpstr>
      <vt:lpstr>PowerPoint Presentation</vt:lpstr>
      <vt:lpstr>PowerPoint Presentation</vt:lpstr>
      <vt:lpstr>Placement of the dot of division</vt:lpstr>
      <vt:lpstr>PowerPoint Presentation</vt:lpstr>
      <vt:lpstr>Last note</vt:lpstr>
      <vt:lpstr>PowerPoint Presentation</vt:lpstr>
      <vt:lpstr>Missing information regarding the staff-line in which a rest lies</vt:lpstr>
      <vt:lpstr>PowerPoint Presentation</vt:lpstr>
      <vt:lpstr>Errors due to situations out of the scope of the principles of imperfection and alteration</vt:lpstr>
      <vt:lpstr>PowerPoint Presentation</vt:lpstr>
      <vt:lpstr>Other errors (sources)</vt:lpstr>
      <vt:lpstr>PowerPoint Presentation</vt:lpstr>
      <vt:lpstr>Other errors (experiment)</vt:lpstr>
      <vt:lpstr>Incompleteness of hemiola group coloration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Scoring up of Music Written in Mensural Notation</dc:title>
  <dc:creator>thomaemartha@gmail.com</dc:creator>
  <cp:lastModifiedBy>thomaemartha@gmail.com</cp:lastModifiedBy>
  <cp:revision>373</cp:revision>
  <cp:lastPrinted>2018-04-27T02:48:55Z</cp:lastPrinted>
  <dcterms:created xsi:type="dcterms:W3CDTF">2017-07-28T16:01:23Z</dcterms:created>
  <dcterms:modified xsi:type="dcterms:W3CDTF">2019-12-05T01:32:09Z</dcterms:modified>
</cp:coreProperties>
</file>